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0"/>
  </p:notesMasterIdLst>
  <p:handoutMasterIdLst>
    <p:handoutMasterId r:id="rId11"/>
  </p:handoutMasterIdLst>
  <p:sldIdLst>
    <p:sldId id="256" r:id="rId2"/>
    <p:sldId id="1126" r:id="rId3"/>
    <p:sldId id="1118" r:id="rId4"/>
    <p:sldId id="1122" r:id="rId5"/>
    <p:sldId id="1123" r:id="rId6"/>
    <p:sldId id="1125" r:id="rId7"/>
    <p:sldId id="1124" r:id="rId8"/>
    <p:sldId id="1121" r:id="rId9"/>
  </p:sldIdLst>
  <p:sldSz cx="9144000" cy="6858000" type="screen4x3"/>
  <p:notesSz cx="6710363" cy="98425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0">
          <p15:clr>
            <a:srgbClr val="A4A3A4"/>
          </p15:clr>
        </p15:guide>
        <p15:guide id="2" pos="211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B25"/>
    <a:srgbClr val="070717"/>
    <a:srgbClr val="59A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69886" autoAdjust="0"/>
  </p:normalViewPr>
  <p:slideViewPr>
    <p:cSldViewPr>
      <p:cViewPr varScale="1">
        <p:scale>
          <a:sx n="80" d="100"/>
          <a:sy n="80" d="100"/>
        </p:scale>
        <p:origin x="25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3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16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3100"/>
        <p:guide pos="211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987" y="0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8667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987" y="9348667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6C63DC-6B90-3D4D-BBD8-0F845FFB141B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0957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987" y="0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19663" cy="3690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037" y="4675188"/>
            <a:ext cx="536829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667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987" y="9348667"/>
            <a:ext cx="29078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98" tIns="45249" rIns="90498" bIns="452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4FB203-1C85-9C44-A684-7EA12BC0B93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336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FB203-1C85-9C44-A684-7EA12BC0B931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9724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FB203-1C85-9C44-A684-7EA12BC0B931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2610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FB203-1C85-9C44-A684-7EA12BC0B931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30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62" y="44624"/>
            <a:ext cx="5254318" cy="1091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31D7-5743-784F-80FF-1E13E67345CE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C66-3950-6F4C-A801-C6BC894950C0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7" y="5734050"/>
            <a:ext cx="609600" cy="521208"/>
          </a:xfrm>
        </p:spPr>
        <p:txBody>
          <a:bodyPr rtlCol="0"/>
          <a:lstStyle/>
          <a:p>
            <a:fld id="{FE02FE00-1DD8-B749-A06A-F6794AF534A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6467BF-2C74-CA4F-A129-307F96F8086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5B3C-6387-A74B-8004-1F60893AF336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74F-141F-2142-8135-7790F263C53D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628F4B-3DAD-D14B-B2B5-610C5CEB3BDA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A22-0A14-E249-A944-96E275DA94C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067619-539D-EB45-A16B-50424BB82DE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8975F6-9CB1-634C-B6D9-8B84037876A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D29EC-F509-8F42-A71B-5140F00F46DA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84784"/>
            <a:ext cx="3678023" cy="763766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rrr.hr/podmjera-63-potpora-razvoju-malih-poljoprivrednih-gospodarstava-1418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7744" y="2180039"/>
            <a:ext cx="6120681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sz="2500" b="1" dirty="0">
                <a:solidFill>
                  <a:srgbClr val="C00000"/>
                </a:solidFill>
                <a:latin typeface="Century Schoolbook"/>
                <a:cs typeface="Century Schoolbook"/>
              </a:rPr>
              <a:t>PROGRAM RURALNOG RAZVOJA</a:t>
            </a:r>
          </a:p>
          <a:p>
            <a:pPr algn="ctr"/>
            <a:r>
              <a:rPr lang="hr-HR" sz="2500" dirty="0">
                <a:solidFill>
                  <a:srgbClr val="C00000"/>
                </a:solidFill>
                <a:latin typeface="Century Schoolbook"/>
                <a:cs typeface="Century Schoolbook"/>
              </a:rPr>
              <a:t>MJERA 6 </a:t>
            </a:r>
          </a:p>
          <a:p>
            <a:pPr algn="ctr"/>
            <a:r>
              <a:rPr lang="hr-HR" sz="2500" dirty="0">
                <a:solidFill>
                  <a:srgbClr val="C00000"/>
                </a:solidFill>
                <a:latin typeface="Century Schoolbook"/>
                <a:cs typeface="Century Schoolbook"/>
              </a:rPr>
              <a:t>PODMJERA 6.3</a:t>
            </a:r>
          </a:p>
          <a:p>
            <a:pPr algn="ctr"/>
            <a:endParaRPr lang="hr-HR" sz="2500" dirty="0">
              <a:solidFill>
                <a:srgbClr val="C00000"/>
              </a:solidFill>
              <a:latin typeface="Century Schoolbook"/>
              <a:cs typeface="Century Schoolbook"/>
            </a:endParaRPr>
          </a:p>
          <a:p>
            <a:pPr algn="ctr"/>
            <a:r>
              <a:rPr lang="hr-HR" sz="2500" b="1" dirty="0">
                <a:solidFill>
                  <a:srgbClr val="C00000"/>
                </a:solidFill>
                <a:latin typeface="Century Schoolbook"/>
                <a:cs typeface="Century Schoolbook"/>
              </a:rPr>
              <a:t>POSLOVNI PLAN</a:t>
            </a:r>
            <a:endParaRPr lang="hr-HR" sz="2500" b="1" dirty="0">
              <a:solidFill>
                <a:srgbClr val="002060"/>
              </a:solidFill>
              <a:latin typeface="Century Schoolbook"/>
              <a:cs typeface="Century Schoolbook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547884" y="4653136"/>
            <a:ext cx="33845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dirty="0">
                <a:solidFill>
                  <a:srgbClr val="C00000"/>
                </a:solidFill>
                <a:latin typeface="Century Schoolbook"/>
                <a:cs typeface="Century Schoolbook"/>
              </a:rPr>
              <a:t>JU RERA SD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/>
              <a:t>Izvori informacija</a:t>
            </a:r>
            <a:endParaRPr lang="hr-HR" sz="2800" b="1" dirty="0">
              <a:ea typeface="Calibri"/>
              <a:cs typeface="Times New Roman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 fontAlgn="auto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Pravilnik o provedbi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podmjere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6.1. »potpora za pokretanje poslovanja mladim poljoprivrednicima«,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podmjere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6.2. »potpora ulaganju u pokretanje nepoljoprivrednih djelatnosti u ruralnim područjima« i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podmjere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6.3. »potpora razvoju malih poljoprivrednih gospodarstava« u okviru mjere m06 »razvoj poljoprivrednih gospodarstava i poslovanja« iz programa ruralnog razvoja republike hrvatske za razdoblje 2014. – 2020. </a:t>
            </a:r>
          </a:p>
          <a:p>
            <a:pPr marL="342900" indent="-342900" algn="just" fontAlgn="auto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Prilozi III, IV, V Pravilnika (Obvezni sadržaj) </a:t>
            </a:r>
          </a:p>
          <a:p>
            <a:pPr marL="342900" indent="-342900" algn="just" fontAlgn="auto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STRANICA AGENCIJE ZA PLAĆANJE U POLJOPRIVREDI, RIBARSTVU I RURALNOM RAZVOJU </a:t>
            </a:r>
            <a:r>
              <a:rPr lang="hr-H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http://www.apprrr.hr/podmjera-63-potpora-razvoju-malih-poljoprivrednih-gospodarstava-1418.aspx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 fontAlgn="auto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Radionice Ministarstva poljoprivrede i APPRRR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338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3</a:t>
            </a:fld>
            <a:endParaRPr lang="hr-HR" dirty="0"/>
          </a:p>
        </p:txBody>
      </p:sp>
      <p:sp>
        <p:nvSpPr>
          <p:cNvPr id="5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hr-HR" sz="1900" dirty="0">
                <a:latin typeface="Calibri" panose="020F0502020204030204" pitchFamily="34" charset="0"/>
                <a:cs typeface="Calibri" pitchFamily="34" charset="0"/>
              </a:rPr>
              <a:t>Članak 18. Pravilnika</a:t>
            </a:r>
          </a:p>
          <a:p>
            <a:r>
              <a:rPr lang="hr-HR" sz="1900" dirty="0">
                <a:latin typeface="Calibri" panose="020F0502020204030204" pitchFamily="34" charset="0"/>
                <a:cs typeface="Calibri" pitchFamily="34" charset="0"/>
              </a:rPr>
              <a:t>Korisnik je dužan izraditi poslovni plan u skladu s uputama i pojašnjenjima u Zahtjevu za potporu – dio »POSLOVNI PLAN« i predlošku u Excel formatu pod nazivom »POSLOVNI PLAN« koji je potrebno u cijelosti popuniti sukladno pripadajućim uputama i učitati u zahtjev za potporu. </a:t>
            </a:r>
          </a:p>
          <a:p>
            <a:r>
              <a:rPr lang="hr-HR" sz="1900" dirty="0">
                <a:latin typeface="Calibri" panose="020F0502020204030204" pitchFamily="34" charset="0"/>
              </a:rPr>
              <a:t>Prijave kod kojih »POSLOVNI PLAN« prilikom podnošenja zahtjeva za potporu nije u cijelosti popunjen u skladu s pripadajućim uputama i pojašnjenjima, biti će odbijene.</a:t>
            </a:r>
          </a:p>
          <a:p>
            <a:r>
              <a:rPr lang="pl-PL" sz="1900" dirty="0">
                <a:latin typeface="Calibri" panose="020F0502020204030204" pitchFamily="34" charset="0"/>
              </a:rPr>
              <a:t>Korisnik mora dokazati ekonomsku/financijsku održivost projekta </a:t>
            </a:r>
          </a:p>
          <a:p>
            <a:r>
              <a:rPr lang="hr-HR" sz="1900" dirty="0">
                <a:latin typeface="Calibri" panose="020F0502020204030204" pitchFamily="34" charset="0"/>
              </a:rPr>
              <a:t>Provedba aktivnosti i ostvarenje cilja prikazanih u poslovnom planu moraju biti realizirani u razdoblju od najviše tri godine od odluke o dodjeli potpore, a ekonomska/financijska održivost projekta mora biti </a:t>
            </a:r>
            <a:r>
              <a:rPr lang="pl-PL" sz="1900" dirty="0">
                <a:latin typeface="Calibri" panose="020F0502020204030204" pitchFamily="34" charset="0"/>
              </a:rPr>
              <a:t>dokazana u razdoblju od deset godina od odluke o dodjeli potpore.</a:t>
            </a:r>
          </a:p>
          <a:p>
            <a:r>
              <a:rPr lang="hr-HR" sz="1900" dirty="0">
                <a:latin typeface="Calibri" panose="020F0502020204030204" pitchFamily="34" charset="0"/>
              </a:rPr>
              <a:t>Provedbu aktivnosti navedenih u poslovnom planu korisnik mora započeti u roku od devet mjeseci od datuma donošenja odluke o dodjeli potpore.</a:t>
            </a:r>
            <a:endParaRPr lang="hr-HR" sz="1900" b="1" dirty="0">
              <a:solidFill>
                <a:prstClr val="black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vi-VN" sz="1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457200" y="457200"/>
            <a:ext cx="74676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/>
              <a:t>Poslovni plan - Pravilnik </a:t>
            </a:r>
            <a:endParaRPr lang="hr-HR" sz="2800" b="1" dirty="0">
              <a:ea typeface="Calibri"/>
              <a:cs typeface="Times New Roman"/>
            </a:endParaRPr>
          </a:p>
          <a:p>
            <a:r>
              <a:rPr lang="hr-HR" cap="none" dirty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25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Poslovni plan - </a:t>
            </a:r>
            <a:r>
              <a:rPr lang="hr-HR" b="1" dirty="0" err="1"/>
              <a:t>Agronet</a:t>
            </a:r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4</a:t>
            </a:fld>
            <a:endParaRPr lang="hr-HR" dirty="0"/>
          </a:p>
        </p:txBody>
      </p:sp>
      <p:pic>
        <p:nvPicPr>
          <p:cNvPr id="5" name="Picture 1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3" t="14297" r="14954" b="14297"/>
          <a:stretch>
            <a:fillRect/>
          </a:stretch>
        </p:blipFill>
        <p:spPr bwMode="auto">
          <a:xfrm>
            <a:off x="160767" y="1844824"/>
            <a:ext cx="84725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50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Poslovni plan - </a:t>
            </a:r>
            <a:r>
              <a:rPr lang="hr-HR" b="1" dirty="0" err="1"/>
              <a:t>Agronet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5</a:t>
            </a:fld>
            <a:endParaRPr lang="hr-HR" dirty="0"/>
          </a:p>
        </p:txBody>
      </p:sp>
      <p:pic>
        <p:nvPicPr>
          <p:cNvPr id="5" name="Picture 1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8" t="15327" r="16240" b="22858"/>
          <a:stretch>
            <a:fillRect/>
          </a:stretch>
        </p:blipFill>
        <p:spPr bwMode="auto">
          <a:xfrm>
            <a:off x="180268" y="2095286"/>
            <a:ext cx="8657148" cy="450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20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Poslovni plan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hr-HR" sz="2200" dirty="0">
                <a:latin typeface="Calibri" panose="020F0502020204030204" pitchFamily="34" charset="0"/>
              </a:rPr>
              <a:t>Svrha poslovnog plana:</a:t>
            </a:r>
          </a:p>
          <a:p>
            <a:pPr>
              <a:spcBef>
                <a:spcPts val="0"/>
              </a:spcBef>
              <a:defRPr/>
            </a:pPr>
            <a:endParaRPr lang="hr-HR" sz="220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200" dirty="0">
                <a:latin typeface="Calibri" panose="020F0502020204030204" pitchFamily="34" charset="0"/>
              </a:rPr>
              <a:t>utvrđivanje prihvatljivosti projekta na temelju sposobnosti korisnika da ostvari definirane </a:t>
            </a:r>
            <a:r>
              <a:rPr lang="hr-HR" sz="2200" b="1" u="sng" dirty="0">
                <a:latin typeface="Calibri" panose="020F0502020204030204" pitchFamily="34" charset="0"/>
              </a:rPr>
              <a:t>ciljeve</a:t>
            </a:r>
            <a:r>
              <a:rPr lang="hr-HR" sz="2200" dirty="0">
                <a:latin typeface="Calibri" panose="020F0502020204030204" pitchFamily="34" charset="0"/>
              </a:rPr>
              <a:t> provedbom </a:t>
            </a:r>
            <a:r>
              <a:rPr lang="hr-HR" sz="2200" b="1" u="sng" dirty="0">
                <a:latin typeface="Calibri" panose="020F0502020204030204" pitchFamily="34" charset="0"/>
              </a:rPr>
              <a:t>aktivnosti </a:t>
            </a:r>
            <a:r>
              <a:rPr lang="hr-HR" sz="2200" dirty="0">
                <a:latin typeface="Calibri" panose="020F0502020204030204" pitchFamily="34" charset="0"/>
              </a:rPr>
              <a:t>koje je prikazao u poslovnom planu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200" dirty="0">
                <a:latin typeface="Calibri" panose="020F0502020204030204" pitchFamily="34" charset="0"/>
              </a:rPr>
              <a:t> utvrđivanje </a:t>
            </a:r>
            <a:r>
              <a:rPr lang="hr-HR" sz="2200" b="1" u="sng" dirty="0">
                <a:latin typeface="Calibri" panose="020F0502020204030204" pitchFamily="34" charset="0"/>
              </a:rPr>
              <a:t>financijske održivosti projekta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hr-HR" sz="2200" b="1" u="sng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r-HR" altLang="sr-Latn-RS" sz="2200" dirty="0">
                <a:latin typeface="Calibri" panose="020F0502020204030204" pitchFamily="34" charset="0"/>
              </a:rPr>
              <a:t>Kriterij za utvrđivanje FINANCIJSKE  ODRŽIVOSTI PROJEKTA: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r-HR" altLang="sr-Latn-RS" sz="2200" dirty="0">
                <a:latin typeface="Calibri" panose="020F0502020204030204" pitchFamily="34" charset="0"/>
              </a:rPr>
              <a:t>       likvidnost projekta - kumulativ financijskog tijeka mora biti pozitivan od prve do posljednje godine ekonomskog vijeka projekta.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368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POSLOVNI PLAN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</a:rPr>
              <a:t>Informacije potrebne za pripremu poslovnog plana: </a:t>
            </a: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</a:rPr>
              <a:t>plan ulaganja (ponude, troškovnici, predračuni)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</a:rPr>
              <a:t>izvori sredstava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</a:rPr>
              <a:t>izračun prošlogodišnjih troškova (sirovine, energija, usluge)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</a:rPr>
              <a:t>Izračun prošlogodišnjih prihoda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409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02FE00-1DD8-B749-A06A-F6794AF534A8}" type="slidenum">
              <a:rPr lang="hr-HR" smtClean="0"/>
              <a:pPr/>
              <a:t>8</a:t>
            </a:fld>
            <a:endParaRPr lang="hr-H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13" y="1692276"/>
            <a:ext cx="7272039" cy="350431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hr-HR" sz="1600" b="1" dirty="0">
              <a:solidFill>
                <a:srgbClr val="002060"/>
              </a:solidFill>
              <a:ea typeface="ＭＳ Ｐゴシック" charset="0"/>
              <a:cs typeface="Arial" charset="0"/>
            </a:endParaRPr>
          </a:p>
          <a:p>
            <a:pPr marL="0" indent="0" algn="ctr">
              <a:buFontTx/>
              <a:buNone/>
            </a:pPr>
            <a:endParaRPr lang="hr-HR" sz="3600" b="1" dirty="0">
              <a:solidFill>
                <a:srgbClr val="002060"/>
              </a:solidFill>
              <a:latin typeface="Calibri" panose="020F0502020204030204" pitchFamily="34" charset="0"/>
              <a:ea typeface="ＭＳ Ｐゴシック" charset="0"/>
              <a:cs typeface="Arial" charset="0"/>
            </a:endParaRPr>
          </a:p>
          <a:p>
            <a:pPr marL="0" indent="0" algn="ctr">
              <a:buFontTx/>
              <a:buNone/>
            </a:pPr>
            <a:r>
              <a:rPr lang="hr-HR" sz="3600" b="1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0"/>
                <a:cs typeface="Arial" charset="0"/>
              </a:rPr>
              <a:t>Hvala na pažnji!</a:t>
            </a:r>
          </a:p>
          <a:p>
            <a:pPr marL="0" indent="0" algn="ctr">
              <a:buNone/>
            </a:pPr>
            <a:r>
              <a:rPr lang="hr-HR" sz="2500" b="1" dirty="0">
                <a:solidFill>
                  <a:srgbClr val="C00000"/>
                </a:solidFill>
                <a:latin typeface="Calibri" panose="020F0502020204030204" pitchFamily="34" charset="0"/>
              </a:rPr>
              <a:t>JU RERA </a:t>
            </a:r>
            <a:r>
              <a:rPr lang="hr-HR" sz="25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S.D</a:t>
            </a:r>
            <a:r>
              <a:rPr lang="hr-HR" sz="2500" b="1" dirty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ctr">
              <a:buFontTx/>
              <a:buNone/>
            </a:pPr>
            <a:r>
              <a:rPr lang="hr-HR" sz="25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charset="0"/>
                <a:cs typeface="Arial" charset="0"/>
              </a:rPr>
              <a:t>marjan.dumanic@rera.hr</a:t>
            </a:r>
          </a:p>
        </p:txBody>
      </p:sp>
    </p:spTree>
    <p:extLst>
      <p:ext uri="{BB962C8B-B14F-4D97-AF65-F5344CB8AC3E}">
        <p14:creationId xmlns:p14="http://schemas.microsoft.com/office/powerpoint/2010/main" val="976210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B62828"/>
      </a:accent1>
      <a:accent2>
        <a:srgbClr val="C0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5450</TotalTime>
  <Words>400</Words>
  <Application>Microsoft Office PowerPoint</Application>
  <PresentationFormat>Prikaz na zaslonu (4:3)</PresentationFormat>
  <Paragraphs>51</Paragraphs>
  <Slides>8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Century Schoolbook</vt:lpstr>
      <vt:lpstr>Symbol</vt:lpstr>
      <vt:lpstr>Times New Roman</vt:lpstr>
      <vt:lpstr>Wingdings</vt:lpstr>
      <vt:lpstr>Wingdings 2</vt:lpstr>
      <vt:lpstr>Oriel</vt:lpstr>
      <vt:lpstr>PowerPoint prezentacija</vt:lpstr>
      <vt:lpstr>Izvori informacija</vt:lpstr>
      <vt:lpstr>PowerPoint prezentacija</vt:lpstr>
      <vt:lpstr>Poslovni plan - Agronet</vt:lpstr>
      <vt:lpstr>Poslovni plan - Agronet</vt:lpstr>
      <vt:lpstr>Poslovni plan </vt:lpstr>
      <vt:lpstr>POSLOVNI PLAN</vt:lpstr>
      <vt:lpstr>PowerPoint prezentacija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Razbor d.o.o.</dc:creator>
  <cp:lastModifiedBy>LAG ZAGORA</cp:lastModifiedBy>
  <cp:revision>262</cp:revision>
  <cp:lastPrinted>2014-04-01T06:59:43Z</cp:lastPrinted>
  <dcterms:created xsi:type="dcterms:W3CDTF">2010-11-15T07:57:57Z</dcterms:created>
  <dcterms:modified xsi:type="dcterms:W3CDTF">2017-02-21T17:42:55Z</dcterms:modified>
</cp:coreProperties>
</file>