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BD099-2FE9-4E65-8F29-594759448B3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C10849-44EB-4B23-9A6A-C7FD7F07BDC5}">
      <dgm:prSet phldrT="[Tekst]" custT="1"/>
      <dgm:spPr/>
      <dgm:t>
        <a:bodyPr/>
        <a:lstStyle/>
        <a:p>
          <a:r>
            <a:rPr lang="hr-HR" sz="2000" dirty="0"/>
            <a:t>Potpisivanje Ugovora</a:t>
          </a:r>
          <a:endParaRPr lang="en-GB" sz="2000" dirty="0"/>
        </a:p>
      </dgm:t>
    </dgm:pt>
    <dgm:pt modelId="{EDAA48AD-C0E6-45E0-96DE-42A6120E2E90}" type="parTrans" cxnId="{D144356C-B79D-485F-B9C0-F3DD2CE67E1B}">
      <dgm:prSet/>
      <dgm:spPr/>
      <dgm:t>
        <a:bodyPr/>
        <a:lstStyle/>
        <a:p>
          <a:endParaRPr lang="en-GB"/>
        </a:p>
      </dgm:t>
    </dgm:pt>
    <dgm:pt modelId="{7064EB95-84BE-476D-BE49-86CAB173F32E}" type="sibTrans" cxnId="{D144356C-B79D-485F-B9C0-F3DD2CE67E1B}">
      <dgm:prSet/>
      <dgm:spPr/>
      <dgm:t>
        <a:bodyPr/>
        <a:lstStyle/>
        <a:p>
          <a:endParaRPr lang="en-GB"/>
        </a:p>
      </dgm:t>
    </dgm:pt>
    <dgm:pt modelId="{B3363C55-8508-4141-B0CF-75CFC73FCFD6}">
      <dgm:prSet phldrT="[Tekst]" custT="1"/>
      <dgm:spPr/>
      <dgm:t>
        <a:bodyPr/>
        <a:lstStyle/>
        <a:p>
          <a:r>
            <a:rPr lang="hr-HR" sz="2000" dirty="0"/>
            <a:t>Predati plan nabave i inicijalnih ZNS-ova i zahtjev za predujam</a:t>
          </a:r>
          <a:endParaRPr lang="en-GB" sz="2000" dirty="0"/>
        </a:p>
      </dgm:t>
    </dgm:pt>
    <dgm:pt modelId="{7F13CD05-DF16-42CE-9461-30BD7829961C}" type="parTrans" cxnId="{32508B7A-FC9A-4CCB-A5BB-262B1CE6E819}">
      <dgm:prSet/>
      <dgm:spPr/>
      <dgm:t>
        <a:bodyPr/>
        <a:lstStyle/>
        <a:p>
          <a:endParaRPr lang="en-GB"/>
        </a:p>
      </dgm:t>
    </dgm:pt>
    <dgm:pt modelId="{BFBAA7B5-A593-46E0-9E33-F296D60683D6}" type="sibTrans" cxnId="{32508B7A-FC9A-4CCB-A5BB-262B1CE6E819}">
      <dgm:prSet/>
      <dgm:spPr/>
      <dgm:t>
        <a:bodyPr/>
        <a:lstStyle/>
        <a:p>
          <a:endParaRPr lang="en-GB"/>
        </a:p>
      </dgm:t>
    </dgm:pt>
    <dgm:pt modelId="{76D5475C-77D5-4636-A165-57BBE05058AA}">
      <dgm:prSet phldrT="[Tekst]" custT="1"/>
      <dgm:spPr/>
      <dgm:t>
        <a:bodyPr/>
        <a:lstStyle/>
        <a:p>
          <a:r>
            <a:rPr lang="en-GB" sz="2000" dirty="0" err="1"/>
            <a:t>Poslati</a:t>
          </a:r>
          <a:r>
            <a:rPr lang="en-GB" sz="2000" dirty="0"/>
            <a:t> </a:t>
          </a:r>
          <a:r>
            <a:rPr lang="en-GB" sz="2000" dirty="0" err="1"/>
            <a:t>informacije</a:t>
          </a:r>
          <a:r>
            <a:rPr lang="en-GB" sz="2000" dirty="0"/>
            <a:t> o </a:t>
          </a:r>
          <a:r>
            <a:rPr lang="en-GB" sz="2000" dirty="0" err="1"/>
            <a:t>promjenama</a:t>
          </a:r>
          <a:r>
            <a:rPr lang="en-GB" sz="2000" dirty="0"/>
            <a:t> </a:t>
          </a:r>
          <a:r>
            <a:rPr lang="en-GB" sz="2000" dirty="0" err="1"/>
            <a:t>i</a:t>
          </a:r>
          <a:r>
            <a:rPr lang="en-GB" sz="2000" dirty="0"/>
            <a:t> </a:t>
          </a:r>
          <a:r>
            <a:rPr lang="en-GB" sz="2000" dirty="0" err="1"/>
            <a:t>kašnjenjima</a:t>
          </a:r>
          <a:r>
            <a:rPr lang="en-GB" sz="2000" dirty="0"/>
            <a:t> u </a:t>
          </a:r>
          <a:r>
            <a:rPr lang="en-GB" sz="2000" dirty="0" err="1"/>
            <a:t>planu</a:t>
          </a:r>
          <a:r>
            <a:rPr lang="hr-HR" sz="2000" dirty="0"/>
            <a:t> </a:t>
          </a:r>
          <a:r>
            <a:rPr lang="en-GB" sz="2000" dirty="0" err="1"/>
            <a:t>provedbe</a:t>
          </a:r>
          <a:r>
            <a:rPr lang="en-GB" sz="2000" dirty="0"/>
            <a:t> </a:t>
          </a:r>
          <a:r>
            <a:rPr lang="en-GB" sz="2000" dirty="0" err="1"/>
            <a:t>ili</a:t>
          </a:r>
          <a:r>
            <a:rPr lang="en-GB" sz="2000" dirty="0"/>
            <a:t> </a:t>
          </a:r>
          <a:r>
            <a:rPr lang="en-GB" sz="2000" dirty="0" err="1"/>
            <a:t>projektu</a:t>
          </a:r>
          <a:endParaRPr lang="en-GB" sz="2000" dirty="0"/>
        </a:p>
      </dgm:t>
    </dgm:pt>
    <dgm:pt modelId="{AA7B2FA0-113C-43AF-89E0-264B42AAE221}" type="parTrans" cxnId="{D2CABB23-7EA3-4136-A027-5DE75677F60F}">
      <dgm:prSet/>
      <dgm:spPr/>
      <dgm:t>
        <a:bodyPr/>
        <a:lstStyle/>
        <a:p>
          <a:endParaRPr lang="en-GB"/>
        </a:p>
      </dgm:t>
    </dgm:pt>
    <dgm:pt modelId="{C2817F24-6FE5-40A6-AFF4-848A5D20999D}" type="sibTrans" cxnId="{D2CABB23-7EA3-4136-A027-5DE75677F60F}">
      <dgm:prSet/>
      <dgm:spPr/>
      <dgm:t>
        <a:bodyPr/>
        <a:lstStyle/>
        <a:p>
          <a:endParaRPr lang="en-GB"/>
        </a:p>
      </dgm:t>
    </dgm:pt>
    <dgm:pt modelId="{002EF11F-CBD8-4790-9A3F-E570AF53838B}">
      <dgm:prSet phldrT="[Tekst]"/>
      <dgm:spPr/>
      <dgm:t>
        <a:bodyPr/>
        <a:lstStyle/>
        <a:p>
          <a:r>
            <a:rPr lang="en-GB" dirty="0" err="1"/>
            <a:t>Poslati</a:t>
          </a:r>
          <a:r>
            <a:rPr lang="en-GB" dirty="0"/>
            <a:t> </a:t>
          </a:r>
          <a:r>
            <a:rPr lang="en-GB" dirty="0" err="1"/>
            <a:t>Zahtjeve</a:t>
          </a:r>
          <a:r>
            <a:rPr lang="en-GB" dirty="0"/>
            <a:t> za </a:t>
          </a:r>
          <a:r>
            <a:rPr lang="en-GB" dirty="0" err="1"/>
            <a:t>nadoknadom</a:t>
          </a:r>
          <a:r>
            <a:rPr lang="en-GB" dirty="0"/>
            <a:t> </a:t>
          </a:r>
          <a:r>
            <a:rPr lang="en-GB" dirty="0" err="1"/>
            <a:t>sredstava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Završno</a:t>
          </a:r>
          <a:r>
            <a:rPr lang="en-GB" dirty="0"/>
            <a:t> </a:t>
          </a:r>
          <a:r>
            <a:rPr lang="en-GB" dirty="0" err="1"/>
            <a:t>izvješće</a:t>
          </a:r>
          <a:r>
            <a:rPr lang="hr-HR" dirty="0"/>
            <a:t> </a:t>
          </a:r>
          <a:r>
            <a:rPr lang="en-GB" dirty="0"/>
            <a:t>o </a:t>
          </a:r>
          <a:r>
            <a:rPr lang="en-GB" dirty="0" err="1"/>
            <a:t>provedbi</a:t>
          </a:r>
          <a:endParaRPr lang="en-GB" dirty="0"/>
        </a:p>
      </dgm:t>
    </dgm:pt>
    <dgm:pt modelId="{7E9AAD3C-12E3-4222-9D2F-C7FD56DF5E21}" type="parTrans" cxnId="{617E9024-1AF5-4E23-AE33-47DE18C7962D}">
      <dgm:prSet/>
      <dgm:spPr/>
      <dgm:t>
        <a:bodyPr/>
        <a:lstStyle/>
        <a:p>
          <a:endParaRPr lang="en-GB"/>
        </a:p>
      </dgm:t>
    </dgm:pt>
    <dgm:pt modelId="{0F68771F-FA1A-42A8-86D4-6647DBB55A0B}" type="sibTrans" cxnId="{617E9024-1AF5-4E23-AE33-47DE18C7962D}">
      <dgm:prSet/>
      <dgm:spPr/>
      <dgm:t>
        <a:bodyPr/>
        <a:lstStyle/>
        <a:p>
          <a:endParaRPr lang="en-GB"/>
        </a:p>
      </dgm:t>
    </dgm:pt>
    <dgm:pt modelId="{7A5617D7-954E-4B68-8C67-B029F677FFC1}" type="pres">
      <dgm:prSet presAssocID="{CFFBD099-2FE9-4E65-8F29-594759448B3A}" presName="arrowDiagram" presStyleCnt="0">
        <dgm:presLayoutVars>
          <dgm:chMax val="5"/>
          <dgm:dir/>
          <dgm:resizeHandles val="exact"/>
        </dgm:presLayoutVars>
      </dgm:prSet>
      <dgm:spPr/>
    </dgm:pt>
    <dgm:pt modelId="{46739641-BEFB-47C9-974B-15E11DD946F0}" type="pres">
      <dgm:prSet presAssocID="{CFFBD099-2FE9-4E65-8F29-594759448B3A}" presName="arrow" presStyleLbl="bgShp" presStyleIdx="0" presStyleCnt="1" custScaleX="151040"/>
      <dgm:spPr/>
    </dgm:pt>
    <dgm:pt modelId="{BC3090C0-E01D-46CA-9CB8-2BD583072D1F}" type="pres">
      <dgm:prSet presAssocID="{CFFBD099-2FE9-4E65-8F29-594759448B3A}" presName="arrowDiagram4" presStyleCnt="0"/>
      <dgm:spPr/>
    </dgm:pt>
    <dgm:pt modelId="{0A5879B4-DE5C-4A4C-8EC8-DFFA0474E6E8}" type="pres">
      <dgm:prSet presAssocID="{09C10849-44EB-4B23-9A6A-C7FD7F07BDC5}" presName="bullet4a" presStyleLbl="node1" presStyleIdx="0" presStyleCnt="4" custLinFactX="-400000" custLinFactNeighborX="-460823" custLinFactNeighborY="-65443"/>
      <dgm:spPr/>
    </dgm:pt>
    <dgm:pt modelId="{0FCB1B88-CE5D-46BF-9866-1038A93971C4}" type="pres">
      <dgm:prSet presAssocID="{09C10849-44EB-4B23-9A6A-C7FD7F07BDC5}" presName="textBox4a" presStyleLbl="revTx" presStyleIdx="0" presStyleCnt="4" custLinFactX="-210" custLinFactNeighborX="-100000" custLinFactNeighborY="-19562">
        <dgm:presLayoutVars>
          <dgm:bulletEnabled val="1"/>
        </dgm:presLayoutVars>
      </dgm:prSet>
      <dgm:spPr/>
    </dgm:pt>
    <dgm:pt modelId="{A246EE4E-06F8-49BC-900D-677682BC6522}" type="pres">
      <dgm:prSet presAssocID="{B3363C55-8508-4141-B0CF-75CFC73FCFD6}" presName="bullet4b" presStyleLbl="node1" presStyleIdx="1" presStyleCnt="4" custLinFactX="-100000" custLinFactNeighborX="-163407"/>
      <dgm:spPr/>
    </dgm:pt>
    <dgm:pt modelId="{06840323-694C-4FF2-A73F-E9446F63BEA5}" type="pres">
      <dgm:prSet presAssocID="{B3363C55-8508-4141-B0CF-75CFC73FCFD6}" presName="textBox4b" presStyleLbl="revTx" presStyleIdx="1" presStyleCnt="4" custLinFactNeighborX="-43005" custLinFactNeighborY="-405">
        <dgm:presLayoutVars>
          <dgm:bulletEnabled val="1"/>
        </dgm:presLayoutVars>
      </dgm:prSet>
      <dgm:spPr/>
    </dgm:pt>
    <dgm:pt modelId="{3E972A6F-9177-459E-8DE4-63D88193A3A5}" type="pres">
      <dgm:prSet presAssocID="{76D5475C-77D5-4636-A165-57BBE05058AA}" presName="bullet4c" presStyleLbl="node1" presStyleIdx="2" presStyleCnt="4" custLinFactNeighborX="-41507" custLinFactNeighborY="6522"/>
      <dgm:spPr/>
    </dgm:pt>
    <dgm:pt modelId="{BE8E516A-D962-4CA9-892C-69845B60B8A5}" type="pres">
      <dgm:prSet presAssocID="{76D5475C-77D5-4636-A165-57BBE05058AA}" presName="textBox4c" presStyleLbl="revTx" presStyleIdx="2" presStyleCnt="4">
        <dgm:presLayoutVars>
          <dgm:bulletEnabled val="1"/>
        </dgm:presLayoutVars>
      </dgm:prSet>
      <dgm:spPr/>
    </dgm:pt>
    <dgm:pt modelId="{6DB5386D-570D-479F-BA44-4F3058E2E254}" type="pres">
      <dgm:prSet presAssocID="{002EF11F-CBD8-4790-9A3F-E570AF53838B}" presName="bullet4d" presStyleLbl="node1" presStyleIdx="3" presStyleCnt="4" custLinFactX="37230" custLinFactNeighborX="100000" custLinFactNeighborY="9853"/>
      <dgm:spPr/>
    </dgm:pt>
    <dgm:pt modelId="{0A569342-3383-46F6-B926-52645BF3BD46}" type="pres">
      <dgm:prSet presAssocID="{002EF11F-CBD8-4790-9A3F-E570AF53838B}" presName="textBox4d" presStyleLbl="revTx" presStyleIdx="3" presStyleCnt="4" custLinFactNeighborX="74915" custLinFactNeighborY="1561">
        <dgm:presLayoutVars>
          <dgm:bulletEnabled val="1"/>
        </dgm:presLayoutVars>
      </dgm:prSet>
      <dgm:spPr/>
    </dgm:pt>
  </dgm:ptLst>
  <dgm:cxnLst>
    <dgm:cxn modelId="{D2CABB23-7EA3-4136-A027-5DE75677F60F}" srcId="{CFFBD099-2FE9-4E65-8F29-594759448B3A}" destId="{76D5475C-77D5-4636-A165-57BBE05058AA}" srcOrd="2" destOrd="0" parTransId="{AA7B2FA0-113C-43AF-89E0-264B42AAE221}" sibTransId="{C2817F24-6FE5-40A6-AFF4-848A5D20999D}"/>
    <dgm:cxn modelId="{617E9024-1AF5-4E23-AE33-47DE18C7962D}" srcId="{CFFBD099-2FE9-4E65-8F29-594759448B3A}" destId="{002EF11F-CBD8-4790-9A3F-E570AF53838B}" srcOrd="3" destOrd="0" parTransId="{7E9AAD3C-12E3-4222-9D2F-C7FD56DF5E21}" sibTransId="{0F68771F-FA1A-42A8-86D4-6647DBB55A0B}"/>
    <dgm:cxn modelId="{E3CC612A-35EC-4348-84FE-1F239D9B5DE4}" type="presOf" srcId="{B3363C55-8508-4141-B0CF-75CFC73FCFD6}" destId="{06840323-694C-4FF2-A73F-E9446F63BEA5}" srcOrd="0" destOrd="0" presId="urn:microsoft.com/office/officeart/2005/8/layout/arrow2"/>
    <dgm:cxn modelId="{D144356C-B79D-485F-B9C0-F3DD2CE67E1B}" srcId="{CFFBD099-2FE9-4E65-8F29-594759448B3A}" destId="{09C10849-44EB-4B23-9A6A-C7FD7F07BDC5}" srcOrd="0" destOrd="0" parTransId="{EDAA48AD-C0E6-45E0-96DE-42A6120E2E90}" sibTransId="{7064EB95-84BE-476D-BE49-86CAB173F32E}"/>
    <dgm:cxn modelId="{43003058-A336-4097-939E-8441E2FBEC5B}" type="presOf" srcId="{09C10849-44EB-4B23-9A6A-C7FD7F07BDC5}" destId="{0FCB1B88-CE5D-46BF-9866-1038A93971C4}" srcOrd="0" destOrd="0" presId="urn:microsoft.com/office/officeart/2005/8/layout/arrow2"/>
    <dgm:cxn modelId="{32508B7A-FC9A-4CCB-A5BB-262B1CE6E819}" srcId="{CFFBD099-2FE9-4E65-8F29-594759448B3A}" destId="{B3363C55-8508-4141-B0CF-75CFC73FCFD6}" srcOrd="1" destOrd="0" parTransId="{7F13CD05-DF16-42CE-9461-30BD7829961C}" sibTransId="{BFBAA7B5-A593-46E0-9E33-F296D60683D6}"/>
    <dgm:cxn modelId="{5EAA54BE-EAA6-4103-A655-F17B777339DE}" type="presOf" srcId="{002EF11F-CBD8-4790-9A3F-E570AF53838B}" destId="{0A569342-3383-46F6-B926-52645BF3BD46}" srcOrd="0" destOrd="0" presId="urn:microsoft.com/office/officeart/2005/8/layout/arrow2"/>
    <dgm:cxn modelId="{02FEF2D0-CE86-45A5-9C98-66C8ECDA0225}" type="presOf" srcId="{76D5475C-77D5-4636-A165-57BBE05058AA}" destId="{BE8E516A-D962-4CA9-892C-69845B60B8A5}" srcOrd="0" destOrd="0" presId="urn:microsoft.com/office/officeart/2005/8/layout/arrow2"/>
    <dgm:cxn modelId="{7AD171F8-50ED-411D-AAB5-2E54EF17C007}" type="presOf" srcId="{CFFBD099-2FE9-4E65-8F29-594759448B3A}" destId="{7A5617D7-954E-4B68-8C67-B029F677FFC1}" srcOrd="0" destOrd="0" presId="urn:microsoft.com/office/officeart/2005/8/layout/arrow2"/>
    <dgm:cxn modelId="{97526EF7-D376-4421-A10B-CEBC140842A6}" type="presParOf" srcId="{7A5617D7-954E-4B68-8C67-B029F677FFC1}" destId="{46739641-BEFB-47C9-974B-15E11DD946F0}" srcOrd="0" destOrd="0" presId="urn:microsoft.com/office/officeart/2005/8/layout/arrow2"/>
    <dgm:cxn modelId="{2337C088-130A-46FB-8E40-F1F8600B4F89}" type="presParOf" srcId="{7A5617D7-954E-4B68-8C67-B029F677FFC1}" destId="{BC3090C0-E01D-46CA-9CB8-2BD583072D1F}" srcOrd="1" destOrd="0" presId="urn:microsoft.com/office/officeart/2005/8/layout/arrow2"/>
    <dgm:cxn modelId="{D2EEC9B2-3895-4E41-9AF7-3CEEB2B74FF7}" type="presParOf" srcId="{BC3090C0-E01D-46CA-9CB8-2BD583072D1F}" destId="{0A5879B4-DE5C-4A4C-8EC8-DFFA0474E6E8}" srcOrd="0" destOrd="0" presId="urn:microsoft.com/office/officeart/2005/8/layout/arrow2"/>
    <dgm:cxn modelId="{A2EFBD63-F0D5-475A-9700-EB06B2052B99}" type="presParOf" srcId="{BC3090C0-E01D-46CA-9CB8-2BD583072D1F}" destId="{0FCB1B88-CE5D-46BF-9866-1038A93971C4}" srcOrd="1" destOrd="0" presId="urn:microsoft.com/office/officeart/2005/8/layout/arrow2"/>
    <dgm:cxn modelId="{89D23A13-5F4C-4E1B-841D-A0E8EAF93F88}" type="presParOf" srcId="{BC3090C0-E01D-46CA-9CB8-2BD583072D1F}" destId="{A246EE4E-06F8-49BC-900D-677682BC6522}" srcOrd="2" destOrd="0" presId="urn:microsoft.com/office/officeart/2005/8/layout/arrow2"/>
    <dgm:cxn modelId="{003748BA-0E85-4541-9984-6592C93E2B5F}" type="presParOf" srcId="{BC3090C0-E01D-46CA-9CB8-2BD583072D1F}" destId="{06840323-694C-4FF2-A73F-E9446F63BEA5}" srcOrd="3" destOrd="0" presId="urn:microsoft.com/office/officeart/2005/8/layout/arrow2"/>
    <dgm:cxn modelId="{20F880F9-E9E0-4F29-9EBF-AF0A3B59656E}" type="presParOf" srcId="{BC3090C0-E01D-46CA-9CB8-2BD583072D1F}" destId="{3E972A6F-9177-459E-8DE4-63D88193A3A5}" srcOrd="4" destOrd="0" presId="urn:microsoft.com/office/officeart/2005/8/layout/arrow2"/>
    <dgm:cxn modelId="{9A2541E2-5488-437B-B211-542680D95BC5}" type="presParOf" srcId="{BC3090C0-E01D-46CA-9CB8-2BD583072D1F}" destId="{BE8E516A-D962-4CA9-892C-69845B60B8A5}" srcOrd="5" destOrd="0" presId="urn:microsoft.com/office/officeart/2005/8/layout/arrow2"/>
    <dgm:cxn modelId="{7BF5D411-5F76-475B-AD12-FEFEE7A78251}" type="presParOf" srcId="{BC3090C0-E01D-46CA-9CB8-2BD583072D1F}" destId="{6DB5386D-570D-479F-BA44-4F3058E2E254}" srcOrd="6" destOrd="0" presId="urn:microsoft.com/office/officeart/2005/8/layout/arrow2"/>
    <dgm:cxn modelId="{C1C2460F-64C8-4D16-88D5-669F114EDF7E}" type="presParOf" srcId="{BC3090C0-E01D-46CA-9CB8-2BD583072D1F}" destId="{0A569342-3383-46F6-B926-52645BF3BD4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55DB1-C145-42CD-8F1C-1F202A36EA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8561D1D-7228-4014-B11A-4AFDF6A4F481}">
      <dgm:prSet phldrT="[Tekst]"/>
      <dgm:spPr/>
      <dgm:t>
        <a:bodyPr/>
        <a:lstStyle/>
        <a:p>
          <a:r>
            <a:rPr lang="hr-HR" dirty="0"/>
            <a:t>Podnošenje ZNS-a</a:t>
          </a:r>
          <a:endParaRPr lang="en-GB" dirty="0"/>
        </a:p>
      </dgm:t>
    </dgm:pt>
    <dgm:pt modelId="{4B6CC129-6D8D-46CC-8C56-0A3468E8B74F}" type="parTrans" cxnId="{63561F53-A12D-4D1F-8F10-DBDA684A30CA}">
      <dgm:prSet/>
      <dgm:spPr/>
      <dgm:t>
        <a:bodyPr/>
        <a:lstStyle/>
        <a:p>
          <a:endParaRPr lang="en-GB"/>
        </a:p>
      </dgm:t>
    </dgm:pt>
    <dgm:pt modelId="{B61F2DE0-A72C-4050-92A5-72BBDDC7B14D}" type="sibTrans" cxnId="{63561F53-A12D-4D1F-8F10-DBDA684A30CA}">
      <dgm:prSet/>
      <dgm:spPr/>
      <dgm:t>
        <a:bodyPr/>
        <a:lstStyle/>
        <a:p>
          <a:endParaRPr lang="en-GB"/>
        </a:p>
      </dgm:t>
    </dgm:pt>
    <dgm:pt modelId="{D72924C0-DD1E-4ADB-8CE8-B861796B7B3D}">
      <dgm:prSet phldrT="[Tekst]"/>
      <dgm:spPr/>
      <dgm:t>
        <a:bodyPr/>
        <a:lstStyle/>
        <a:p>
          <a:r>
            <a:rPr lang="hr-HR" dirty="0"/>
            <a:t>Provjera ZNS-a + moguće dopune</a:t>
          </a:r>
          <a:endParaRPr lang="en-GB" dirty="0"/>
        </a:p>
      </dgm:t>
    </dgm:pt>
    <dgm:pt modelId="{1D2B41A3-F028-41A5-BEF4-583FDE77D084}" type="parTrans" cxnId="{91CA65A2-90C6-4574-B41B-BB5DBDEED311}">
      <dgm:prSet/>
      <dgm:spPr/>
      <dgm:t>
        <a:bodyPr/>
        <a:lstStyle/>
        <a:p>
          <a:endParaRPr lang="en-GB"/>
        </a:p>
      </dgm:t>
    </dgm:pt>
    <dgm:pt modelId="{90996AD2-48EC-485C-9EB4-FAAF93814A8C}" type="sibTrans" cxnId="{91CA65A2-90C6-4574-B41B-BB5DBDEED311}">
      <dgm:prSet/>
      <dgm:spPr/>
      <dgm:t>
        <a:bodyPr/>
        <a:lstStyle/>
        <a:p>
          <a:endParaRPr lang="en-GB"/>
        </a:p>
      </dgm:t>
    </dgm:pt>
    <dgm:pt modelId="{20AB6452-6E11-4BA8-81CE-C217D6D1E6A9}">
      <dgm:prSet phldrT="[Tekst]"/>
      <dgm:spPr/>
      <dgm:t>
        <a:bodyPr/>
        <a:lstStyle/>
        <a:p>
          <a:r>
            <a:rPr lang="hr-HR" dirty="0"/>
            <a:t>Isplata sredstava</a:t>
          </a:r>
          <a:endParaRPr lang="en-GB" dirty="0"/>
        </a:p>
      </dgm:t>
    </dgm:pt>
    <dgm:pt modelId="{635511AE-7522-4407-AC82-E132ED18606E}" type="parTrans" cxnId="{7B32CC13-048D-4573-A0E0-EABCB8E0ED51}">
      <dgm:prSet/>
      <dgm:spPr/>
      <dgm:t>
        <a:bodyPr/>
        <a:lstStyle/>
        <a:p>
          <a:endParaRPr lang="en-GB"/>
        </a:p>
      </dgm:t>
    </dgm:pt>
    <dgm:pt modelId="{AB74750A-A8CC-4C49-8329-DB72596926BC}" type="sibTrans" cxnId="{7B32CC13-048D-4573-A0E0-EABCB8E0ED51}">
      <dgm:prSet/>
      <dgm:spPr/>
      <dgm:t>
        <a:bodyPr/>
        <a:lstStyle/>
        <a:p>
          <a:endParaRPr lang="en-GB"/>
        </a:p>
      </dgm:t>
    </dgm:pt>
    <dgm:pt modelId="{B124175C-DA31-4616-BE0C-C25345D36425}" type="pres">
      <dgm:prSet presAssocID="{EB755DB1-C145-42CD-8F1C-1F202A36EAA1}" presName="Name0" presStyleCnt="0">
        <dgm:presLayoutVars>
          <dgm:dir/>
          <dgm:resizeHandles val="exact"/>
        </dgm:presLayoutVars>
      </dgm:prSet>
      <dgm:spPr/>
    </dgm:pt>
    <dgm:pt modelId="{810017DC-7CA5-47A6-88DD-4FE27AD30AAB}" type="pres">
      <dgm:prSet presAssocID="{78561D1D-7228-4014-B11A-4AFDF6A4F481}" presName="node" presStyleLbl="node1" presStyleIdx="0" presStyleCnt="3">
        <dgm:presLayoutVars>
          <dgm:bulletEnabled val="1"/>
        </dgm:presLayoutVars>
      </dgm:prSet>
      <dgm:spPr/>
    </dgm:pt>
    <dgm:pt modelId="{BA2AFE8E-95F0-4AE2-A278-3ABFAF5E5B82}" type="pres">
      <dgm:prSet presAssocID="{B61F2DE0-A72C-4050-92A5-72BBDDC7B14D}" presName="sibTrans" presStyleLbl="sibTrans2D1" presStyleIdx="0" presStyleCnt="2"/>
      <dgm:spPr/>
    </dgm:pt>
    <dgm:pt modelId="{03A4C5B3-F0BB-49A9-8942-5DCDAEF0601D}" type="pres">
      <dgm:prSet presAssocID="{B61F2DE0-A72C-4050-92A5-72BBDDC7B14D}" presName="connectorText" presStyleLbl="sibTrans2D1" presStyleIdx="0" presStyleCnt="2"/>
      <dgm:spPr/>
    </dgm:pt>
    <dgm:pt modelId="{61C6633A-FC2A-4442-B597-BBA044F25CBE}" type="pres">
      <dgm:prSet presAssocID="{D72924C0-DD1E-4ADB-8CE8-B861796B7B3D}" presName="node" presStyleLbl="node1" presStyleIdx="1" presStyleCnt="3">
        <dgm:presLayoutVars>
          <dgm:bulletEnabled val="1"/>
        </dgm:presLayoutVars>
      </dgm:prSet>
      <dgm:spPr/>
    </dgm:pt>
    <dgm:pt modelId="{F1E21672-0341-4827-B621-9A4222DE5A20}" type="pres">
      <dgm:prSet presAssocID="{90996AD2-48EC-485C-9EB4-FAAF93814A8C}" presName="sibTrans" presStyleLbl="sibTrans2D1" presStyleIdx="1" presStyleCnt="2"/>
      <dgm:spPr/>
    </dgm:pt>
    <dgm:pt modelId="{D60C6AEB-6252-4CF0-97F7-3FACFCE93533}" type="pres">
      <dgm:prSet presAssocID="{90996AD2-48EC-485C-9EB4-FAAF93814A8C}" presName="connectorText" presStyleLbl="sibTrans2D1" presStyleIdx="1" presStyleCnt="2"/>
      <dgm:spPr/>
    </dgm:pt>
    <dgm:pt modelId="{2DF9638A-3CD5-4037-8021-82B1A1069726}" type="pres">
      <dgm:prSet presAssocID="{20AB6452-6E11-4BA8-81CE-C217D6D1E6A9}" presName="node" presStyleLbl="node1" presStyleIdx="2" presStyleCnt="3">
        <dgm:presLayoutVars>
          <dgm:bulletEnabled val="1"/>
        </dgm:presLayoutVars>
      </dgm:prSet>
      <dgm:spPr/>
    </dgm:pt>
  </dgm:ptLst>
  <dgm:cxnLst>
    <dgm:cxn modelId="{5B6AA101-E85B-4D82-8716-7E6022832A46}" type="presOf" srcId="{78561D1D-7228-4014-B11A-4AFDF6A4F481}" destId="{810017DC-7CA5-47A6-88DD-4FE27AD30AAB}" srcOrd="0" destOrd="0" presId="urn:microsoft.com/office/officeart/2005/8/layout/process1"/>
    <dgm:cxn modelId="{7B32CC13-048D-4573-A0E0-EABCB8E0ED51}" srcId="{EB755DB1-C145-42CD-8F1C-1F202A36EAA1}" destId="{20AB6452-6E11-4BA8-81CE-C217D6D1E6A9}" srcOrd="2" destOrd="0" parTransId="{635511AE-7522-4407-AC82-E132ED18606E}" sibTransId="{AB74750A-A8CC-4C49-8329-DB72596926BC}"/>
    <dgm:cxn modelId="{4AB20F29-3930-4476-9973-E8EEA11A1EDE}" type="presOf" srcId="{90996AD2-48EC-485C-9EB4-FAAF93814A8C}" destId="{F1E21672-0341-4827-B621-9A4222DE5A20}" srcOrd="0" destOrd="0" presId="urn:microsoft.com/office/officeart/2005/8/layout/process1"/>
    <dgm:cxn modelId="{63561F53-A12D-4D1F-8F10-DBDA684A30CA}" srcId="{EB755DB1-C145-42CD-8F1C-1F202A36EAA1}" destId="{78561D1D-7228-4014-B11A-4AFDF6A4F481}" srcOrd="0" destOrd="0" parTransId="{4B6CC129-6D8D-46CC-8C56-0A3468E8B74F}" sibTransId="{B61F2DE0-A72C-4050-92A5-72BBDDC7B14D}"/>
    <dgm:cxn modelId="{6CBF4475-F6AB-49D9-862B-11A10A83ACBF}" type="presOf" srcId="{D72924C0-DD1E-4ADB-8CE8-B861796B7B3D}" destId="{61C6633A-FC2A-4442-B597-BBA044F25CBE}" srcOrd="0" destOrd="0" presId="urn:microsoft.com/office/officeart/2005/8/layout/process1"/>
    <dgm:cxn modelId="{A01A255A-57EE-460E-AA7C-E4DBEC4837CB}" type="presOf" srcId="{B61F2DE0-A72C-4050-92A5-72BBDDC7B14D}" destId="{BA2AFE8E-95F0-4AE2-A278-3ABFAF5E5B82}" srcOrd="0" destOrd="0" presId="urn:microsoft.com/office/officeart/2005/8/layout/process1"/>
    <dgm:cxn modelId="{91CA65A2-90C6-4574-B41B-BB5DBDEED311}" srcId="{EB755DB1-C145-42CD-8F1C-1F202A36EAA1}" destId="{D72924C0-DD1E-4ADB-8CE8-B861796B7B3D}" srcOrd="1" destOrd="0" parTransId="{1D2B41A3-F028-41A5-BEF4-583FDE77D084}" sibTransId="{90996AD2-48EC-485C-9EB4-FAAF93814A8C}"/>
    <dgm:cxn modelId="{6193D1C6-3883-4E51-BBED-C78B1C255577}" type="presOf" srcId="{B61F2DE0-A72C-4050-92A5-72BBDDC7B14D}" destId="{03A4C5B3-F0BB-49A9-8942-5DCDAEF0601D}" srcOrd="1" destOrd="0" presId="urn:microsoft.com/office/officeart/2005/8/layout/process1"/>
    <dgm:cxn modelId="{778B43CD-B6EB-4AFB-A9AB-1D9344BB32B4}" type="presOf" srcId="{20AB6452-6E11-4BA8-81CE-C217D6D1E6A9}" destId="{2DF9638A-3CD5-4037-8021-82B1A1069726}" srcOrd="0" destOrd="0" presId="urn:microsoft.com/office/officeart/2005/8/layout/process1"/>
    <dgm:cxn modelId="{7DFA8EEF-B47C-49E2-B742-37105791FC78}" type="presOf" srcId="{90996AD2-48EC-485C-9EB4-FAAF93814A8C}" destId="{D60C6AEB-6252-4CF0-97F7-3FACFCE93533}" srcOrd="1" destOrd="0" presId="urn:microsoft.com/office/officeart/2005/8/layout/process1"/>
    <dgm:cxn modelId="{5735C9F4-40F7-4D39-AF29-CD557A982930}" type="presOf" srcId="{EB755DB1-C145-42CD-8F1C-1F202A36EAA1}" destId="{B124175C-DA31-4616-BE0C-C25345D36425}" srcOrd="0" destOrd="0" presId="urn:microsoft.com/office/officeart/2005/8/layout/process1"/>
    <dgm:cxn modelId="{1E0D0C5B-0ED4-4A3C-958A-559A4311D12F}" type="presParOf" srcId="{B124175C-DA31-4616-BE0C-C25345D36425}" destId="{810017DC-7CA5-47A6-88DD-4FE27AD30AAB}" srcOrd="0" destOrd="0" presId="urn:microsoft.com/office/officeart/2005/8/layout/process1"/>
    <dgm:cxn modelId="{454FA37C-D7C8-4869-8A40-E9AD7B8F1A42}" type="presParOf" srcId="{B124175C-DA31-4616-BE0C-C25345D36425}" destId="{BA2AFE8E-95F0-4AE2-A278-3ABFAF5E5B82}" srcOrd="1" destOrd="0" presId="urn:microsoft.com/office/officeart/2005/8/layout/process1"/>
    <dgm:cxn modelId="{9434D6C3-8C41-4F53-ACF4-A147A769BC95}" type="presParOf" srcId="{BA2AFE8E-95F0-4AE2-A278-3ABFAF5E5B82}" destId="{03A4C5B3-F0BB-49A9-8942-5DCDAEF0601D}" srcOrd="0" destOrd="0" presId="urn:microsoft.com/office/officeart/2005/8/layout/process1"/>
    <dgm:cxn modelId="{65A8DC83-83DC-442E-8151-955D545A355F}" type="presParOf" srcId="{B124175C-DA31-4616-BE0C-C25345D36425}" destId="{61C6633A-FC2A-4442-B597-BBA044F25CBE}" srcOrd="2" destOrd="0" presId="urn:microsoft.com/office/officeart/2005/8/layout/process1"/>
    <dgm:cxn modelId="{DF9AACA0-E760-4EDE-93AF-D35C2E8232E0}" type="presParOf" srcId="{B124175C-DA31-4616-BE0C-C25345D36425}" destId="{F1E21672-0341-4827-B621-9A4222DE5A20}" srcOrd="3" destOrd="0" presId="urn:microsoft.com/office/officeart/2005/8/layout/process1"/>
    <dgm:cxn modelId="{2C6BFAD0-AC70-410A-BCAA-0B4B0EE4B7BD}" type="presParOf" srcId="{F1E21672-0341-4827-B621-9A4222DE5A20}" destId="{D60C6AEB-6252-4CF0-97F7-3FACFCE93533}" srcOrd="0" destOrd="0" presId="urn:microsoft.com/office/officeart/2005/8/layout/process1"/>
    <dgm:cxn modelId="{B6C0AAEA-7BCF-41D3-897F-04AF8F324C78}" type="presParOf" srcId="{B124175C-DA31-4616-BE0C-C25345D36425}" destId="{2DF9638A-3CD5-4037-8021-82B1A10697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75577-53EC-4004-A76D-6EB03F1BC85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046F48-6E5E-4E89-AEDF-EB2E7C4D79BF}">
      <dgm:prSet phldrT="[Tekst]"/>
      <dgm:spPr/>
      <dgm:t>
        <a:bodyPr/>
        <a:lstStyle/>
        <a:p>
          <a:r>
            <a:rPr lang="hr-HR" dirty="0"/>
            <a:t>provedba</a:t>
          </a:r>
          <a:endParaRPr lang="en-GB" dirty="0"/>
        </a:p>
      </dgm:t>
    </dgm:pt>
    <dgm:pt modelId="{4730DD63-0554-4357-955A-26E7EE91699E}" type="parTrans" cxnId="{C65F069B-BAFC-4C99-8BFF-3A10ECB72BA7}">
      <dgm:prSet/>
      <dgm:spPr/>
      <dgm:t>
        <a:bodyPr/>
        <a:lstStyle/>
        <a:p>
          <a:endParaRPr lang="en-GB"/>
        </a:p>
      </dgm:t>
    </dgm:pt>
    <dgm:pt modelId="{62B157E7-FB55-48A9-A64E-FA5159F72E02}" type="sibTrans" cxnId="{C65F069B-BAFC-4C99-8BFF-3A10ECB72BA7}">
      <dgm:prSet/>
      <dgm:spPr/>
      <dgm:t>
        <a:bodyPr/>
        <a:lstStyle/>
        <a:p>
          <a:endParaRPr lang="en-GB"/>
        </a:p>
      </dgm:t>
    </dgm:pt>
    <dgm:pt modelId="{AA094BF8-DAE4-45B4-8C03-1AD26839C750}">
      <dgm:prSet phldrT="[Tekst]"/>
      <dgm:spPr/>
      <dgm:t>
        <a:bodyPr/>
        <a:lstStyle/>
        <a:p>
          <a:r>
            <a:rPr lang="hr-HR" dirty="0"/>
            <a:t>pokazatelji</a:t>
          </a:r>
          <a:endParaRPr lang="en-GB" dirty="0"/>
        </a:p>
      </dgm:t>
    </dgm:pt>
    <dgm:pt modelId="{FD4B7CAB-CED6-4AA7-8C50-732F7F7E348E}" type="parTrans" cxnId="{F411FD66-FB3E-47C2-A916-BB36CAD6CC35}">
      <dgm:prSet/>
      <dgm:spPr/>
      <dgm:t>
        <a:bodyPr/>
        <a:lstStyle/>
        <a:p>
          <a:endParaRPr lang="en-GB"/>
        </a:p>
      </dgm:t>
    </dgm:pt>
    <dgm:pt modelId="{7F50FAD6-B7C7-45A6-82FA-EE3872CAB7A4}" type="sibTrans" cxnId="{F411FD66-FB3E-47C2-A916-BB36CAD6CC35}">
      <dgm:prSet/>
      <dgm:spPr/>
      <dgm:t>
        <a:bodyPr/>
        <a:lstStyle/>
        <a:p>
          <a:endParaRPr lang="en-GB"/>
        </a:p>
      </dgm:t>
    </dgm:pt>
    <dgm:pt modelId="{3A9BB15E-EF80-4753-9F93-349BC1E760AF}">
      <dgm:prSet phldrT="[Tekst]"/>
      <dgm:spPr/>
      <dgm:t>
        <a:bodyPr/>
        <a:lstStyle/>
        <a:p>
          <a:r>
            <a:rPr lang="hr-HR" dirty="0"/>
            <a:t>aktivnosti</a:t>
          </a:r>
          <a:endParaRPr lang="en-GB" dirty="0"/>
        </a:p>
      </dgm:t>
    </dgm:pt>
    <dgm:pt modelId="{72B18389-A9B3-43F6-9F2E-3D1FA09CCB27}" type="parTrans" cxnId="{5F7A0857-C7FF-4CC8-A36B-DFA14E3E94CE}">
      <dgm:prSet/>
      <dgm:spPr/>
      <dgm:t>
        <a:bodyPr/>
        <a:lstStyle/>
        <a:p>
          <a:endParaRPr lang="en-GB"/>
        </a:p>
      </dgm:t>
    </dgm:pt>
    <dgm:pt modelId="{1914CAEB-31B7-4846-B938-BC731DED9C6F}" type="sibTrans" cxnId="{5F7A0857-C7FF-4CC8-A36B-DFA14E3E94CE}">
      <dgm:prSet/>
      <dgm:spPr/>
      <dgm:t>
        <a:bodyPr/>
        <a:lstStyle/>
        <a:p>
          <a:endParaRPr lang="en-GB"/>
        </a:p>
      </dgm:t>
    </dgm:pt>
    <dgm:pt modelId="{1537B41E-1C3A-4093-9266-99836E9CFFD7}">
      <dgm:prSet phldrT="[Tekst]"/>
      <dgm:spPr/>
      <dgm:t>
        <a:bodyPr/>
        <a:lstStyle/>
        <a:p>
          <a:r>
            <a:rPr lang="hr-HR" dirty="0"/>
            <a:t>financije</a:t>
          </a:r>
          <a:endParaRPr lang="en-GB" dirty="0"/>
        </a:p>
      </dgm:t>
    </dgm:pt>
    <dgm:pt modelId="{C4861055-0E2F-4064-88B1-CB0BA14260B1}" type="parTrans" cxnId="{D3B1FD9C-B8A1-476D-B826-E032C0750E81}">
      <dgm:prSet/>
      <dgm:spPr/>
      <dgm:t>
        <a:bodyPr/>
        <a:lstStyle/>
        <a:p>
          <a:endParaRPr lang="en-GB"/>
        </a:p>
      </dgm:t>
    </dgm:pt>
    <dgm:pt modelId="{993574BF-E4CD-48E9-9D4D-051CCFFC4CFD}" type="sibTrans" cxnId="{D3B1FD9C-B8A1-476D-B826-E032C0750E81}">
      <dgm:prSet/>
      <dgm:spPr/>
      <dgm:t>
        <a:bodyPr/>
        <a:lstStyle/>
        <a:p>
          <a:endParaRPr lang="en-GB"/>
        </a:p>
      </dgm:t>
    </dgm:pt>
    <dgm:pt modelId="{9FDEEE93-A11D-4008-ABEC-5C72D5CB0288}">
      <dgm:prSet phldrT="[Tekst]"/>
      <dgm:spPr/>
      <dgm:t>
        <a:bodyPr/>
        <a:lstStyle/>
        <a:p>
          <a:r>
            <a:rPr lang="hr-HR" dirty="0"/>
            <a:t>plaće</a:t>
          </a:r>
          <a:endParaRPr lang="en-GB" dirty="0"/>
        </a:p>
      </dgm:t>
    </dgm:pt>
    <dgm:pt modelId="{11CEB9E7-B2CA-456C-9AB8-C5D45D368C13}" type="parTrans" cxnId="{4C2CC1F0-4A90-495F-8D5C-61F406ED22F4}">
      <dgm:prSet/>
      <dgm:spPr/>
      <dgm:t>
        <a:bodyPr/>
        <a:lstStyle/>
        <a:p>
          <a:endParaRPr lang="en-GB"/>
        </a:p>
      </dgm:t>
    </dgm:pt>
    <dgm:pt modelId="{E4EF6E23-DBE2-43B5-A227-5DBA4FF519AB}" type="sibTrans" cxnId="{4C2CC1F0-4A90-495F-8D5C-61F406ED22F4}">
      <dgm:prSet/>
      <dgm:spPr/>
      <dgm:t>
        <a:bodyPr/>
        <a:lstStyle/>
        <a:p>
          <a:endParaRPr lang="en-GB"/>
        </a:p>
      </dgm:t>
    </dgm:pt>
    <dgm:pt modelId="{00A5C549-6974-44AD-A5A2-2F753010A7BD}">
      <dgm:prSet phldrT="[Tekst]"/>
      <dgm:spPr/>
      <dgm:t>
        <a:bodyPr/>
        <a:lstStyle/>
        <a:p>
          <a:r>
            <a:rPr lang="hr-HR" dirty="0"/>
            <a:t>Putni nalozi</a:t>
          </a:r>
          <a:endParaRPr lang="en-GB" dirty="0"/>
        </a:p>
      </dgm:t>
    </dgm:pt>
    <dgm:pt modelId="{4271FBA0-027F-4EF0-A6DE-5609EE3F2551}" type="parTrans" cxnId="{7D00CAFE-107D-4617-BF82-016CB3AB7DC3}">
      <dgm:prSet/>
      <dgm:spPr/>
      <dgm:t>
        <a:bodyPr/>
        <a:lstStyle/>
        <a:p>
          <a:endParaRPr lang="en-GB"/>
        </a:p>
      </dgm:t>
    </dgm:pt>
    <dgm:pt modelId="{6B1432A9-62C7-4BA7-B248-AED5604B3456}" type="sibTrans" cxnId="{7D00CAFE-107D-4617-BF82-016CB3AB7DC3}">
      <dgm:prSet/>
      <dgm:spPr/>
      <dgm:t>
        <a:bodyPr/>
        <a:lstStyle/>
        <a:p>
          <a:endParaRPr lang="en-GB"/>
        </a:p>
      </dgm:t>
    </dgm:pt>
    <dgm:pt modelId="{59478AA6-6415-41DD-83AB-AD1254E838B5}" type="pres">
      <dgm:prSet presAssocID="{30A75577-53EC-4004-A76D-6EB03F1BC85D}" presName="Name0" presStyleCnt="0">
        <dgm:presLayoutVars>
          <dgm:dir/>
          <dgm:animLvl val="lvl"/>
          <dgm:resizeHandles/>
        </dgm:presLayoutVars>
      </dgm:prSet>
      <dgm:spPr/>
    </dgm:pt>
    <dgm:pt modelId="{93F9F084-6E6F-495D-9A0C-6D9FF5CB0DDB}" type="pres">
      <dgm:prSet presAssocID="{A4046F48-6E5E-4E89-AEDF-EB2E7C4D79BF}" presName="linNode" presStyleCnt="0"/>
      <dgm:spPr/>
    </dgm:pt>
    <dgm:pt modelId="{6D0E723C-DCC2-44D1-8951-1C212111A454}" type="pres">
      <dgm:prSet presAssocID="{A4046F48-6E5E-4E89-AEDF-EB2E7C4D79BF}" presName="parentShp" presStyleLbl="node1" presStyleIdx="0" presStyleCnt="2">
        <dgm:presLayoutVars>
          <dgm:bulletEnabled val="1"/>
        </dgm:presLayoutVars>
      </dgm:prSet>
      <dgm:spPr/>
    </dgm:pt>
    <dgm:pt modelId="{5B1DDB5E-F6FF-47F2-AC75-CC8A1CFFD748}" type="pres">
      <dgm:prSet presAssocID="{A4046F48-6E5E-4E89-AEDF-EB2E7C4D79BF}" presName="childShp" presStyleLbl="bgAccFollowNode1" presStyleIdx="0" presStyleCnt="2">
        <dgm:presLayoutVars>
          <dgm:bulletEnabled val="1"/>
        </dgm:presLayoutVars>
      </dgm:prSet>
      <dgm:spPr/>
    </dgm:pt>
    <dgm:pt modelId="{E5B84CAB-8DE2-4F40-B906-93F73EFE83EC}" type="pres">
      <dgm:prSet presAssocID="{62B157E7-FB55-48A9-A64E-FA5159F72E02}" presName="spacing" presStyleCnt="0"/>
      <dgm:spPr/>
    </dgm:pt>
    <dgm:pt modelId="{991EDF8C-A9BC-4E08-B084-4D15CFD3B17C}" type="pres">
      <dgm:prSet presAssocID="{1537B41E-1C3A-4093-9266-99836E9CFFD7}" presName="linNode" presStyleCnt="0"/>
      <dgm:spPr/>
    </dgm:pt>
    <dgm:pt modelId="{A742223C-9B8D-4F7B-9D28-3290076F3C1C}" type="pres">
      <dgm:prSet presAssocID="{1537B41E-1C3A-4093-9266-99836E9CFFD7}" presName="parentShp" presStyleLbl="node1" presStyleIdx="1" presStyleCnt="2">
        <dgm:presLayoutVars>
          <dgm:bulletEnabled val="1"/>
        </dgm:presLayoutVars>
      </dgm:prSet>
      <dgm:spPr/>
    </dgm:pt>
    <dgm:pt modelId="{5B313855-3563-46C2-B093-117F0678780C}" type="pres">
      <dgm:prSet presAssocID="{1537B41E-1C3A-4093-9266-99836E9CFFD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8B42937-61FE-48CA-8C98-05A08782AEE8}" type="presOf" srcId="{AA094BF8-DAE4-45B4-8C03-1AD26839C750}" destId="{5B1DDB5E-F6FF-47F2-AC75-CC8A1CFFD748}" srcOrd="0" destOrd="0" presId="urn:microsoft.com/office/officeart/2005/8/layout/vList6"/>
    <dgm:cxn modelId="{818ECB3E-F716-4E8A-AFE3-B40CF75E4D0A}" type="presOf" srcId="{00A5C549-6974-44AD-A5A2-2F753010A7BD}" destId="{5B313855-3563-46C2-B093-117F0678780C}" srcOrd="0" destOrd="1" presId="urn:microsoft.com/office/officeart/2005/8/layout/vList6"/>
    <dgm:cxn modelId="{16C05D61-86A0-4A15-B1E3-2586234855C1}" type="presOf" srcId="{3A9BB15E-EF80-4753-9F93-349BC1E760AF}" destId="{5B1DDB5E-F6FF-47F2-AC75-CC8A1CFFD748}" srcOrd="0" destOrd="1" presId="urn:microsoft.com/office/officeart/2005/8/layout/vList6"/>
    <dgm:cxn modelId="{E1E88042-B5DA-49AE-B2C1-4BE6DB37AE09}" type="presOf" srcId="{30A75577-53EC-4004-A76D-6EB03F1BC85D}" destId="{59478AA6-6415-41DD-83AB-AD1254E838B5}" srcOrd="0" destOrd="0" presId="urn:microsoft.com/office/officeart/2005/8/layout/vList6"/>
    <dgm:cxn modelId="{F411FD66-FB3E-47C2-A916-BB36CAD6CC35}" srcId="{A4046F48-6E5E-4E89-AEDF-EB2E7C4D79BF}" destId="{AA094BF8-DAE4-45B4-8C03-1AD26839C750}" srcOrd="0" destOrd="0" parTransId="{FD4B7CAB-CED6-4AA7-8C50-732F7F7E348E}" sibTransId="{7F50FAD6-B7C7-45A6-82FA-EE3872CAB7A4}"/>
    <dgm:cxn modelId="{E367CA71-0233-4FAD-8932-674B188E37C0}" type="presOf" srcId="{A4046F48-6E5E-4E89-AEDF-EB2E7C4D79BF}" destId="{6D0E723C-DCC2-44D1-8951-1C212111A454}" srcOrd="0" destOrd="0" presId="urn:microsoft.com/office/officeart/2005/8/layout/vList6"/>
    <dgm:cxn modelId="{5F7A0857-C7FF-4CC8-A36B-DFA14E3E94CE}" srcId="{A4046F48-6E5E-4E89-AEDF-EB2E7C4D79BF}" destId="{3A9BB15E-EF80-4753-9F93-349BC1E760AF}" srcOrd="1" destOrd="0" parTransId="{72B18389-A9B3-43F6-9F2E-3D1FA09CCB27}" sibTransId="{1914CAEB-31B7-4846-B938-BC731DED9C6F}"/>
    <dgm:cxn modelId="{C65F069B-BAFC-4C99-8BFF-3A10ECB72BA7}" srcId="{30A75577-53EC-4004-A76D-6EB03F1BC85D}" destId="{A4046F48-6E5E-4E89-AEDF-EB2E7C4D79BF}" srcOrd="0" destOrd="0" parTransId="{4730DD63-0554-4357-955A-26E7EE91699E}" sibTransId="{62B157E7-FB55-48A9-A64E-FA5159F72E02}"/>
    <dgm:cxn modelId="{D3B1FD9C-B8A1-476D-B826-E032C0750E81}" srcId="{30A75577-53EC-4004-A76D-6EB03F1BC85D}" destId="{1537B41E-1C3A-4093-9266-99836E9CFFD7}" srcOrd="1" destOrd="0" parTransId="{C4861055-0E2F-4064-88B1-CB0BA14260B1}" sibTransId="{993574BF-E4CD-48E9-9D4D-051CCFFC4CFD}"/>
    <dgm:cxn modelId="{E5EAF8B4-4EC4-412B-A07B-5B59BC4EDEB8}" type="presOf" srcId="{9FDEEE93-A11D-4008-ABEC-5C72D5CB0288}" destId="{5B313855-3563-46C2-B093-117F0678780C}" srcOrd="0" destOrd="0" presId="urn:microsoft.com/office/officeart/2005/8/layout/vList6"/>
    <dgm:cxn modelId="{4C2CC1F0-4A90-495F-8D5C-61F406ED22F4}" srcId="{1537B41E-1C3A-4093-9266-99836E9CFFD7}" destId="{9FDEEE93-A11D-4008-ABEC-5C72D5CB0288}" srcOrd="0" destOrd="0" parTransId="{11CEB9E7-B2CA-456C-9AB8-C5D45D368C13}" sibTransId="{E4EF6E23-DBE2-43B5-A227-5DBA4FF519AB}"/>
    <dgm:cxn modelId="{24AC6CF9-E530-4A75-B149-380D4B8B7EAE}" type="presOf" srcId="{1537B41E-1C3A-4093-9266-99836E9CFFD7}" destId="{A742223C-9B8D-4F7B-9D28-3290076F3C1C}" srcOrd="0" destOrd="0" presId="urn:microsoft.com/office/officeart/2005/8/layout/vList6"/>
    <dgm:cxn modelId="{7D00CAFE-107D-4617-BF82-016CB3AB7DC3}" srcId="{1537B41E-1C3A-4093-9266-99836E9CFFD7}" destId="{00A5C549-6974-44AD-A5A2-2F753010A7BD}" srcOrd="1" destOrd="0" parTransId="{4271FBA0-027F-4EF0-A6DE-5609EE3F2551}" sibTransId="{6B1432A9-62C7-4BA7-B248-AED5604B3456}"/>
    <dgm:cxn modelId="{4688BA56-712A-4284-AA6C-93E6216B46BE}" type="presParOf" srcId="{59478AA6-6415-41DD-83AB-AD1254E838B5}" destId="{93F9F084-6E6F-495D-9A0C-6D9FF5CB0DDB}" srcOrd="0" destOrd="0" presId="urn:microsoft.com/office/officeart/2005/8/layout/vList6"/>
    <dgm:cxn modelId="{FA60BF74-27B8-4D02-822F-06CCC7C01703}" type="presParOf" srcId="{93F9F084-6E6F-495D-9A0C-6D9FF5CB0DDB}" destId="{6D0E723C-DCC2-44D1-8951-1C212111A454}" srcOrd="0" destOrd="0" presId="urn:microsoft.com/office/officeart/2005/8/layout/vList6"/>
    <dgm:cxn modelId="{18A33DDE-46DC-4722-A92A-BB8BD49D6706}" type="presParOf" srcId="{93F9F084-6E6F-495D-9A0C-6D9FF5CB0DDB}" destId="{5B1DDB5E-F6FF-47F2-AC75-CC8A1CFFD748}" srcOrd="1" destOrd="0" presId="urn:microsoft.com/office/officeart/2005/8/layout/vList6"/>
    <dgm:cxn modelId="{C91EF4D7-BAC9-4D01-940D-DF51C34F1D40}" type="presParOf" srcId="{59478AA6-6415-41DD-83AB-AD1254E838B5}" destId="{E5B84CAB-8DE2-4F40-B906-93F73EFE83EC}" srcOrd="1" destOrd="0" presId="urn:microsoft.com/office/officeart/2005/8/layout/vList6"/>
    <dgm:cxn modelId="{686A595F-4014-4ADA-9E92-0184343C7A33}" type="presParOf" srcId="{59478AA6-6415-41DD-83AB-AD1254E838B5}" destId="{991EDF8C-A9BC-4E08-B084-4D15CFD3B17C}" srcOrd="2" destOrd="0" presId="urn:microsoft.com/office/officeart/2005/8/layout/vList6"/>
    <dgm:cxn modelId="{8EE1BCA6-8CE0-4181-9D8F-E5748DDF2201}" type="presParOf" srcId="{991EDF8C-A9BC-4E08-B084-4D15CFD3B17C}" destId="{A742223C-9B8D-4F7B-9D28-3290076F3C1C}" srcOrd="0" destOrd="0" presId="urn:microsoft.com/office/officeart/2005/8/layout/vList6"/>
    <dgm:cxn modelId="{713B0D52-FAEC-4050-987E-86339D0E82F5}" type="presParOf" srcId="{991EDF8C-A9BC-4E08-B084-4D15CFD3B17C}" destId="{5B313855-3563-46C2-B093-117F067878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39641-BEFB-47C9-974B-15E11DD946F0}">
      <dsp:nvSpPr>
        <dsp:cNvPr id="0" name=""/>
        <dsp:cNvSpPr/>
      </dsp:nvSpPr>
      <dsp:spPr>
        <a:xfrm>
          <a:off x="-828124" y="0"/>
          <a:ext cx="12171849" cy="50366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879B4-DE5C-4A4C-8EC8-DFFA0474E6E8}">
      <dsp:nvSpPr>
        <dsp:cNvPr id="0" name=""/>
        <dsp:cNvSpPr/>
      </dsp:nvSpPr>
      <dsp:spPr>
        <a:xfrm>
          <a:off x="426699" y="3623978"/>
          <a:ext cx="185349" cy="1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B1B88-CE5D-46BF-9866-1038A93971C4}">
      <dsp:nvSpPr>
        <dsp:cNvPr id="0" name=""/>
        <dsp:cNvSpPr/>
      </dsp:nvSpPr>
      <dsp:spPr>
        <a:xfrm>
          <a:off x="733979" y="3603456"/>
          <a:ext cx="1378036" cy="1198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1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Potpisivanje Ugovora</a:t>
          </a:r>
          <a:endParaRPr lang="en-GB" sz="2000" kern="1200" dirty="0"/>
        </a:p>
      </dsp:txBody>
      <dsp:txXfrm>
        <a:off x="733979" y="3603456"/>
        <a:ext cx="1378036" cy="1198730"/>
      </dsp:txXfrm>
    </dsp:sp>
    <dsp:sp modelId="{A246EE4E-06F8-49BC-900D-677682BC6522}">
      <dsp:nvSpPr>
        <dsp:cNvPr id="0" name=""/>
        <dsp:cNvSpPr/>
      </dsp:nvSpPr>
      <dsp:spPr>
        <a:xfrm>
          <a:off x="2482685" y="2573745"/>
          <a:ext cx="322347" cy="32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40323-694C-4FF2-A73F-E9446F63BEA5}">
      <dsp:nvSpPr>
        <dsp:cNvPr id="0" name=""/>
        <dsp:cNvSpPr/>
      </dsp:nvSpPr>
      <dsp:spPr>
        <a:xfrm>
          <a:off x="2765161" y="2725596"/>
          <a:ext cx="1692325" cy="230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Predati plan nabave i inicijalnih ZNS-ova i zahtjev za predujam</a:t>
          </a:r>
          <a:endParaRPr lang="en-GB" sz="2000" kern="1200" dirty="0"/>
        </a:p>
      </dsp:txBody>
      <dsp:txXfrm>
        <a:off x="2765161" y="2725596"/>
        <a:ext cx="1692325" cy="2301764"/>
      </dsp:txXfrm>
    </dsp:sp>
    <dsp:sp modelId="{3E972A6F-9177-459E-8DE4-63D88193A3A5}">
      <dsp:nvSpPr>
        <dsp:cNvPr id="0" name=""/>
        <dsp:cNvSpPr/>
      </dsp:nvSpPr>
      <dsp:spPr>
        <a:xfrm>
          <a:off x="4826670" y="1738313"/>
          <a:ext cx="427110" cy="427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E516A-D962-4CA9-892C-69845B60B8A5}">
      <dsp:nvSpPr>
        <dsp:cNvPr id="0" name=""/>
        <dsp:cNvSpPr/>
      </dsp:nvSpPr>
      <dsp:spPr>
        <a:xfrm>
          <a:off x="5217506" y="1924012"/>
          <a:ext cx="1692325" cy="311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1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Poslati</a:t>
          </a:r>
          <a:r>
            <a:rPr lang="en-GB" sz="2000" kern="1200" dirty="0"/>
            <a:t> </a:t>
          </a:r>
          <a:r>
            <a:rPr lang="en-GB" sz="2000" kern="1200" dirty="0" err="1"/>
            <a:t>informacije</a:t>
          </a:r>
          <a:r>
            <a:rPr lang="en-GB" sz="2000" kern="1200" dirty="0"/>
            <a:t> o </a:t>
          </a:r>
          <a:r>
            <a:rPr lang="en-GB" sz="2000" kern="1200" dirty="0" err="1"/>
            <a:t>promjenama</a:t>
          </a:r>
          <a:r>
            <a:rPr lang="en-GB" sz="2000" kern="1200" dirty="0"/>
            <a:t> </a:t>
          </a:r>
          <a:r>
            <a:rPr lang="en-GB" sz="2000" kern="1200" dirty="0" err="1"/>
            <a:t>i</a:t>
          </a:r>
          <a:r>
            <a:rPr lang="en-GB" sz="2000" kern="1200" dirty="0"/>
            <a:t> </a:t>
          </a:r>
          <a:r>
            <a:rPr lang="en-GB" sz="2000" kern="1200" dirty="0" err="1"/>
            <a:t>kašnjenjima</a:t>
          </a:r>
          <a:r>
            <a:rPr lang="en-GB" sz="2000" kern="1200" dirty="0"/>
            <a:t> u </a:t>
          </a:r>
          <a:r>
            <a:rPr lang="en-GB" sz="2000" kern="1200" dirty="0" err="1"/>
            <a:t>planu</a:t>
          </a:r>
          <a:r>
            <a:rPr lang="hr-HR" sz="2000" kern="1200" dirty="0"/>
            <a:t> </a:t>
          </a:r>
          <a:r>
            <a:rPr lang="en-GB" sz="2000" kern="1200" dirty="0" err="1"/>
            <a:t>provedbe</a:t>
          </a:r>
          <a:r>
            <a:rPr lang="en-GB" sz="2000" kern="1200" dirty="0"/>
            <a:t> </a:t>
          </a:r>
          <a:r>
            <a:rPr lang="en-GB" sz="2000" kern="1200" dirty="0" err="1"/>
            <a:t>ili</a:t>
          </a:r>
          <a:r>
            <a:rPr lang="en-GB" sz="2000" kern="1200" dirty="0"/>
            <a:t> </a:t>
          </a:r>
          <a:r>
            <a:rPr lang="en-GB" sz="2000" kern="1200" dirty="0" err="1"/>
            <a:t>projektu</a:t>
          </a:r>
          <a:endParaRPr lang="en-GB" sz="2000" kern="1200" dirty="0"/>
        </a:p>
      </dsp:txBody>
      <dsp:txXfrm>
        <a:off x="5217506" y="1924012"/>
        <a:ext cx="1692325" cy="3112670"/>
      </dsp:txXfrm>
    </dsp:sp>
    <dsp:sp modelId="{6DB5386D-570D-479F-BA44-4F3058E2E254}">
      <dsp:nvSpPr>
        <dsp:cNvPr id="0" name=""/>
        <dsp:cNvSpPr/>
      </dsp:nvSpPr>
      <dsp:spPr>
        <a:xfrm>
          <a:off x="7610400" y="1195673"/>
          <a:ext cx="572167" cy="572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69342-3383-46F6-B926-52645BF3BD46}">
      <dsp:nvSpPr>
        <dsp:cNvPr id="0" name=""/>
        <dsp:cNvSpPr/>
      </dsp:nvSpPr>
      <dsp:spPr>
        <a:xfrm>
          <a:off x="8379104" y="1425381"/>
          <a:ext cx="1692325" cy="361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8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Poslati</a:t>
          </a:r>
          <a:r>
            <a:rPr lang="en-GB" sz="2000" kern="1200" dirty="0"/>
            <a:t> </a:t>
          </a:r>
          <a:r>
            <a:rPr lang="en-GB" sz="2000" kern="1200" dirty="0" err="1"/>
            <a:t>Zahtjeve</a:t>
          </a:r>
          <a:r>
            <a:rPr lang="en-GB" sz="2000" kern="1200" dirty="0"/>
            <a:t> za </a:t>
          </a:r>
          <a:r>
            <a:rPr lang="en-GB" sz="2000" kern="1200" dirty="0" err="1"/>
            <a:t>nadoknadom</a:t>
          </a:r>
          <a:r>
            <a:rPr lang="en-GB" sz="2000" kern="1200" dirty="0"/>
            <a:t> </a:t>
          </a:r>
          <a:r>
            <a:rPr lang="en-GB" sz="2000" kern="1200" dirty="0" err="1"/>
            <a:t>sredstava</a:t>
          </a:r>
          <a:r>
            <a:rPr lang="en-GB" sz="2000" kern="1200" dirty="0"/>
            <a:t> </a:t>
          </a:r>
          <a:r>
            <a:rPr lang="en-GB" sz="2000" kern="1200" dirty="0" err="1"/>
            <a:t>i</a:t>
          </a:r>
          <a:r>
            <a:rPr lang="en-GB" sz="2000" kern="1200" dirty="0"/>
            <a:t> </a:t>
          </a:r>
          <a:r>
            <a:rPr lang="en-GB" sz="2000" kern="1200" dirty="0" err="1"/>
            <a:t>Završno</a:t>
          </a:r>
          <a:r>
            <a:rPr lang="en-GB" sz="2000" kern="1200" dirty="0"/>
            <a:t> </a:t>
          </a:r>
          <a:r>
            <a:rPr lang="en-GB" sz="2000" kern="1200" dirty="0" err="1"/>
            <a:t>izvješće</a:t>
          </a:r>
          <a:r>
            <a:rPr lang="hr-HR" sz="2000" kern="1200" dirty="0"/>
            <a:t> </a:t>
          </a:r>
          <a:r>
            <a:rPr lang="en-GB" sz="2000" kern="1200" dirty="0"/>
            <a:t>o </a:t>
          </a:r>
          <a:r>
            <a:rPr lang="en-GB" sz="2000" kern="1200" dirty="0" err="1"/>
            <a:t>provedbi</a:t>
          </a:r>
          <a:endParaRPr lang="en-GB" sz="2000" kern="1200" dirty="0"/>
        </a:p>
      </dsp:txBody>
      <dsp:txXfrm>
        <a:off x="8379104" y="1425381"/>
        <a:ext cx="1692325" cy="3611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17DC-7CA5-47A6-88DD-4FE27AD30AAB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Podnošenje ZNS-a</a:t>
          </a:r>
          <a:endParaRPr lang="en-GB" sz="2400" kern="1200" dirty="0"/>
        </a:p>
      </dsp:txBody>
      <dsp:txXfrm>
        <a:off x="44665" y="2106299"/>
        <a:ext cx="2060143" cy="1206068"/>
      </dsp:txXfrm>
    </dsp:sp>
    <dsp:sp modelId="{BA2AFE8E-95F0-4AE2-A278-3ABFAF5E5B82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355850" y="2550475"/>
        <a:ext cx="316861" cy="317716"/>
      </dsp:txXfrm>
    </dsp:sp>
    <dsp:sp modelId="{61C6633A-FC2A-4442-B597-BBA044F25CBE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Provjera ZNS-a + moguće dopune</a:t>
          </a:r>
          <a:endParaRPr lang="en-GB" sz="2400" kern="1200" dirty="0"/>
        </a:p>
      </dsp:txBody>
      <dsp:txXfrm>
        <a:off x="3033928" y="2106299"/>
        <a:ext cx="2060143" cy="1206068"/>
      </dsp:txXfrm>
    </dsp:sp>
    <dsp:sp modelId="{F1E21672-0341-4827-B621-9A4222DE5A20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345112" y="2550475"/>
        <a:ext cx="316861" cy="317716"/>
      </dsp:txXfrm>
    </dsp:sp>
    <dsp:sp modelId="{2DF9638A-3CD5-4037-8021-82B1A1069726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Isplata sredstava</a:t>
          </a:r>
          <a:endParaRPr lang="en-GB" sz="2400" kern="1200" dirty="0"/>
        </a:p>
      </dsp:txBody>
      <dsp:txXfrm>
        <a:off x="6023190" y="2106299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DDB5E-F6FF-47F2-AC75-CC8A1CFFD748}">
      <dsp:nvSpPr>
        <dsp:cNvPr id="0" name=""/>
        <dsp:cNvSpPr/>
      </dsp:nvSpPr>
      <dsp:spPr>
        <a:xfrm>
          <a:off x="2833603" y="269"/>
          <a:ext cx="4250404" cy="10521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pokazatelji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aktivnosti</a:t>
          </a:r>
          <a:endParaRPr lang="en-GB" sz="2500" kern="1200" dirty="0"/>
        </a:p>
      </dsp:txBody>
      <dsp:txXfrm>
        <a:off x="2833603" y="131793"/>
        <a:ext cx="3855832" cy="789145"/>
      </dsp:txXfrm>
    </dsp:sp>
    <dsp:sp modelId="{6D0E723C-DCC2-44D1-8951-1C212111A454}">
      <dsp:nvSpPr>
        <dsp:cNvPr id="0" name=""/>
        <dsp:cNvSpPr/>
      </dsp:nvSpPr>
      <dsp:spPr>
        <a:xfrm>
          <a:off x="0" y="269"/>
          <a:ext cx="2833603" cy="1052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600" kern="1200" dirty="0"/>
            <a:t>provedba</a:t>
          </a:r>
          <a:endParaRPr lang="en-GB" sz="4600" kern="1200" dirty="0"/>
        </a:p>
      </dsp:txBody>
      <dsp:txXfrm>
        <a:off x="51364" y="51633"/>
        <a:ext cx="2730875" cy="949465"/>
      </dsp:txXfrm>
    </dsp:sp>
    <dsp:sp modelId="{5B313855-3563-46C2-B093-117F0678780C}">
      <dsp:nvSpPr>
        <dsp:cNvPr id="0" name=""/>
        <dsp:cNvSpPr/>
      </dsp:nvSpPr>
      <dsp:spPr>
        <a:xfrm>
          <a:off x="2833603" y="1157682"/>
          <a:ext cx="4250404" cy="10521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plaće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500" kern="1200" dirty="0"/>
            <a:t>Putni nalozi</a:t>
          </a:r>
          <a:endParaRPr lang="en-GB" sz="2500" kern="1200" dirty="0"/>
        </a:p>
      </dsp:txBody>
      <dsp:txXfrm>
        <a:off x="2833603" y="1289206"/>
        <a:ext cx="3855832" cy="789145"/>
      </dsp:txXfrm>
    </dsp:sp>
    <dsp:sp modelId="{A742223C-9B8D-4F7B-9D28-3290076F3C1C}">
      <dsp:nvSpPr>
        <dsp:cNvPr id="0" name=""/>
        <dsp:cNvSpPr/>
      </dsp:nvSpPr>
      <dsp:spPr>
        <a:xfrm>
          <a:off x="0" y="1157682"/>
          <a:ext cx="2833603" cy="1052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600" kern="1200" dirty="0"/>
            <a:t>financije</a:t>
          </a:r>
          <a:endParaRPr lang="en-GB" sz="4600" kern="1200" dirty="0"/>
        </a:p>
      </dsp:txBody>
      <dsp:txXfrm>
        <a:off x="51364" y="1209046"/>
        <a:ext cx="2730875" cy="949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10640C-DE00-45A2-A27D-34BF76CA9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A7D428-F267-4817-B7BE-DC75130D6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537F0F-72AC-4294-9CCB-6A6753DE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BDEE33-9BEF-4195-AD32-6B01E930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924313-E18E-419F-AE2A-5A9316C1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7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BCBCF8-6050-43AD-A422-EB7F5DAD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4210075-BBBB-4E54-A3FE-B362C1120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DD15D2-6918-4E7B-B596-2521D580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3F66B-18A2-4830-912C-6B33376F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9E656A-F451-403F-9CA1-530475F7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3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75997DB-48EA-4580-A0C6-55D3DFE26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9605B8E-BA8E-46A0-B124-4AC565FC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6B5E80-3C01-44AC-86CB-2FB413C5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4F5C2E-78E1-4945-AFDF-1E8E0391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BC2446-BABA-4414-AF25-E49D03C0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1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70D8E0-5DE6-44F7-BBA3-C8DF4030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183C91-FD6B-4BBB-ACDF-94786B0FC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D7918E-472D-43C6-B999-E87C2CC9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F4B6FB-F888-4E28-A16F-511377BD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E17176-6915-49F4-96BD-598CD631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7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FFD32-5EAA-4FC4-8C64-DFFF12E8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932A67-861F-4E45-84BB-9719DCDC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EB4BA2-8D56-442B-8314-04325E79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1A5B14-5A68-417F-823C-93DABC9B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DF315A-22B2-4A4E-941B-B2F46D58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7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4708DD-D888-4B40-8C41-C89DE60C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2B6410-9A27-4992-925D-F8C6984A9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4891B6A-3E65-4AD3-8B77-943FF195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6589825-01F6-417C-8A07-5E77CF34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76C0F16-1BCD-4E79-9055-296A6FDE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7F9A37-83AC-463D-B36F-2933827E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6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C4FAEA-1F9D-4BC2-8CA8-67931D9B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626658-31A2-4691-AAC8-A6DDDE79F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EB50310-7F37-4BF6-8360-C3650FB67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CD186EF-4F0B-40DC-8173-F822506C8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0865DA2-1483-4564-87B9-FD37EBA84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0C30B19-E98C-4CD7-B107-66D6F79D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C8F1573-2FD7-4EC1-8706-0E80E346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4D23E20-6C3D-4C34-9238-1CB15F7A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0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22BB79-5B53-41DC-9B1D-2DDD6722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26BF8E9-982E-47F9-A179-EEA03C2C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C4792FA-3900-495B-B2AF-25DFC09F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10F61D9-C601-45EF-8529-7256740B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4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AB74291-0542-4F5C-A5B0-0F0B297B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5BCBF4E-20B9-43E4-A417-40AAE7B9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4F054A9-2F72-47CE-8D6B-16321E59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4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6D9477-3769-4C83-9269-BD48DA11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A39643-E14A-4564-948C-8E7E7C5A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C883A2B-5723-4077-AC1F-2C82DA210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9B4A35-E38F-4FD6-AE1D-19BF65F1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6D0683-5808-465D-A3CB-56AE866B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0BA4ED-F8DB-4329-B25B-76608D4B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8618C0-2123-4398-8F09-86703570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66B33CA-BACF-473F-9996-EAB8274CE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DF2FCD-8F16-472D-81E2-8E4538CC0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8216C74-EBDB-4C06-B72F-83447F48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5F2197D-9663-443B-B7FA-80EDAD26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C3ABFD-45D9-4742-8B42-59923494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8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95C3176-0118-4D11-B4CA-7A42AE07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F3158F8-A426-4C94-890B-6D5B27772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717C5B-BFD7-43AC-B1F5-1D9CAC09B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D97D-7FF1-487C-8752-C5BAFACC566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132719-5042-4C85-BD66-0ECF09B5C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48D7FD-090D-46EA-8776-52403C1C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EB39-C05D-4703-958F-B3764140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7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vck@vallis-colapis.h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01317F-3714-44AD-BE9B-7740F14B68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Edukacija o provedbi projekata financiranih iz Europskog socijalnog fonda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8FFBC3C-4E7F-4E31-A3CD-E9CB022A4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7526" y="4833679"/>
            <a:ext cx="9144000" cy="1655762"/>
          </a:xfrm>
        </p:spPr>
        <p:txBody>
          <a:bodyPr/>
          <a:lstStyle/>
          <a:p>
            <a:r>
              <a:rPr lang="hr-HR" dirty="0"/>
              <a:t>Martina Marušić </a:t>
            </a:r>
            <a:r>
              <a:rPr lang="hr-HR" dirty="0" err="1"/>
              <a:t>Britvec</a:t>
            </a:r>
            <a:r>
              <a:rPr lang="hr-HR" dirty="0"/>
              <a:t>, </a:t>
            </a:r>
            <a:r>
              <a:rPr lang="hr-HR" dirty="0" err="1"/>
              <a:t>mag.pol</a:t>
            </a:r>
            <a:r>
              <a:rPr lang="hr-H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9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499F68-BD0F-419B-B33F-A49ED015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Financijsko upravljanje projektom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568260-BB98-4D0B-8E74-BE0AB8E8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Pravilnik o prihvatljivosti troškova</a:t>
            </a:r>
          </a:p>
          <a:p>
            <a:r>
              <a:rPr lang="hr-HR" dirty="0"/>
              <a:t>Ugovor + </a:t>
            </a:r>
            <a:r>
              <a:rPr lang="hr-HR" dirty="0" err="1"/>
              <a:t>UzP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07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650F25-5768-4F00-8C6C-762BF000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Pravila o prihvatljivosti troškova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78EC3A-BCF9-4F89-ADE9-3956FBE5A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povezanost s projektom i nastanak troškova u okviru projekta</a:t>
            </a:r>
          </a:p>
          <a:p>
            <a:r>
              <a:rPr lang="pl-PL" dirty="0"/>
              <a:t>stvarnost nastanka kod Korisnika ili partnera</a:t>
            </a:r>
          </a:p>
          <a:p>
            <a:r>
              <a:rPr lang="en-GB" dirty="0" err="1"/>
              <a:t>izvršenje</a:t>
            </a:r>
            <a:r>
              <a:rPr lang="en-GB" dirty="0"/>
              <a:t> </a:t>
            </a:r>
            <a:r>
              <a:rPr lang="en-GB" dirty="0" err="1"/>
              <a:t>plaćanja</a:t>
            </a:r>
            <a:r>
              <a:rPr lang="en-GB" dirty="0"/>
              <a:t> </a:t>
            </a:r>
            <a:r>
              <a:rPr lang="en-GB" dirty="0" err="1"/>
              <a:t>Korisnika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dobavljačima</a:t>
            </a:r>
            <a:r>
              <a:rPr lang="en-GB" dirty="0"/>
              <a:t> </a:t>
            </a:r>
            <a:r>
              <a:rPr lang="en-GB" dirty="0" err="1"/>
              <a:t>roba</a:t>
            </a:r>
            <a:r>
              <a:rPr lang="en-GB" dirty="0"/>
              <a:t>, </a:t>
            </a:r>
            <a:r>
              <a:rPr lang="en-GB" dirty="0" err="1"/>
              <a:t>izvođačima</a:t>
            </a:r>
            <a:r>
              <a:rPr lang="en-GB" dirty="0"/>
              <a:t> </a:t>
            </a:r>
            <a:r>
              <a:rPr lang="en-GB" dirty="0" err="1"/>
              <a:t>radova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pružateljima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hr-HR" dirty="0"/>
              <a:t> </a:t>
            </a:r>
            <a:r>
              <a:rPr lang="en-GB" dirty="0" err="1"/>
              <a:t>tijekom</a:t>
            </a:r>
            <a:r>
              <a:rPr lang="en-GB" dirty="0"/>
              <a:t> </a:t>
            </a:r>
            <a:r>
              <a:rPr lang="en-GB" dirty="0" err="1"/>
              <a:t>razdoblja</a:t>
            </a:r>
            <a:r>
              <a:rPr lang="en-GB" dirty="0"/>
              <a:t> </a:t>
            </a:r>
            <a:r>
              <a:rPr lang="en-GB" dirty="0" err="1"/>
              <a:t>prihvatljivosti</a:t>
            </a:r>
            <a:r>
              <a:rPr lang="en-GB" dirty="0"/>
              <a:t> </a:t>
            </a:r>
            <a:r>
              <a:rPr lang="en-GB" dirty="0" err="1"/>
              <a:t>izdataka</a:t>
            </a:r>
            <a:endParaRPr lang="hr-HR" dirty="0"/>
          </a:p>
          <a:p>
            <a:r>
              <a:rPr lang="en-GB" dirty="0" err="1"/>
              <a:t>dokazivost</a:t>
            </a:r>
            <a:r>
              <a:rPr lang="en-GB" dirty="0"/>
              <a:t> </a:t>
            </a:r>
            <a:r>
              <a:rPr lang="en-GB" dirty="0" err="1"/>
              <a:t>putem</a:t>
            </a:r>
            <a:r>
              <a:rPr lang="en-GB" dirty="0"/>
              <a:t> </a:t>
            </a:r>
            <a:r>
              <a:rPr lang="en-GB" dirty="0" err="1"/>
              <a:t>računa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računovodstvenih</a:t>
            </a:r>
            <a:r>
              <a:rPr lang="en-GB" dirty="0"/>
              <a:t> </a:t>
            </a:r>
            <a:r>
              <a:rPr lang="en-GB" dirty="0" err="1"/>
              <a:t>dokumenata</a:t>
            </a:r>
            <a:r>
              <a:rPr lang="en-GB" dirty="0"/>
              <a:t> </a:t>
            </a:r>
            <a:r>
              <a:rPr lang="en-GB" dirty="0" err="1"/>
              <a:t>jednake</a:t>
            </a:r>
            <a:r>
              <a:rPr lang="en-GB" dirty="0"/>
              <a:t> </a:t>
            </a:r>
            <a:r>
              <a:rPr lang="en-GB" dirty="0" err="1"/>
              <a:t>dokazne</a:t>
            </a:r>
            <a:r>
              <a:rPr lang="en-GB" dirty="0"/>
              <a:t> </a:t>
            </a:r>
            <a:r>
              <a:rPr lang="en-GB" dirty="0" err="1"/>
              <a:t>vrijednosti</a:t>
            </a:r>
            <a:endParaRPr lang="hr-HR" dirty="0"/>
          </a:p>
          <a:p>
            <a:r>
              <a:rPr lang="en-GB" dirty="0" err="1"/>
              <a:t>usklađenost</a:t>
            </a:r>
            <a:r>
              <a:rPr lang="en-GB" dirty="0"/>
              <a:t> s </a:t>
            </a:r>
            <a:r>
              <a:rPr lang="en-GB" dirty="0" err="1"/>
              <a:t>primjenjivim</a:t>
            </a:r>
            <a:r>
              <a:rPr lang="en-GB" dirty="0"/>
              <a:t> </a:t>
            </a:r>
            <a:r>
              <a:rPr lang="en-GB" dirty="0" err="1"/>
              <a:t>pravilima</a:t>
            </a:r>
            <a:r>
              <a:rPr lang="en-GB" dirty="0"/>
              <a:t> </a:t>
            </a:r>
            <a:r>
              <a:rPr lang="en-GB" dirty="0" err="1"/>
              <a:t>javne</a:t>
            </a:r>
            <a:r>
              <a:rPr lang="en-GB" dirty="0"/>
              <a:t> </a:t>
            </a:r>
            <a:r>
              <a:rPr lang="en-GB" dirty="0" err="1"/>
              <a:t>nabave</a:t>
            </a:r>
            <a:endParaRPr lang="hr-HR" dirty="0"/>
          </a:p>
          <a:p>
            <a:r>
              <a:rPr lang="en-GB" dirty="0"/>
              <a:t>u </a:t>
            </a:r>
            <a:r>
              <a:rPr lang="en-GB" dirty="0" err="1"/>
              <a:t>skladu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s </a:t>
            </a:r>
            <a:r>
              <a:rPr lang="en-GB" dirty="0" err="1"/>
              <a:t>ograničenjima</a:t>
            </a:r>
            <a:r>
              <a:rPr lang="en-GB" dirty="0"/>
              <a:t> </a:t>
            </a:r>
            <a:r>
              <a:rPr lang="en-GB" dirty="0" err="1"/>
              <a:t>izdataka</a:t>
            </a:r>
            <a:r>
              <a:rPr lang="en-GB" dirty="0"/>
              <a:t> </a:t>
            </a:r>
            <a:r>
              <a:rPr lang="en-GB" dirty="0" err="1"/>
              <a:t>utvrđenima</a:t>
            </a:r>
            <a:r>
              <a:rPr lang="en-GB" dirty="0"/>
              <a:t> u </a:t>
            </a:r>
            <a:r>
              <a:rPr lang="en-GB" dirty="0" err="1"/>
              <a:t>Posebnim</a:t>
            </a:r>
            <a:r>
              <a:rPr lang="en-GB" dirty="0"/>
              <a:t> </a:t>
            </a:r>
            <a:r>
              <a:rPr lang="en-GB" dirty="0" err="1"/>
              <a:t>uvjetima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1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8C9125-607B-4DFC-B035-C7E8FEB9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Opravdavanje troškova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4D360B-F922-4F47-9DAD-EAFB6A5C5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Plaće</a:t>
            </a:r>
            <a:r>
              <a:rPr lang="en-GB" dirty="0"/>
              <a:t> </a:t>
            </a:r>
            <a:r>
              <a:rPr lang="en-GB" dirty="0" err="1"/>
              <a:t>zaposlenika</a:t>
            </a:r>
            <a:r>
              <a:rPr lang="hr-HR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projektu</a:t>
            </a:r>
            <a:r>
              <a:rPr lang="hr-HR" dirty="0"/>
              <a:t> – ugovor o radu,</a:t>
            </a:r>
            <a:r>
              <a:rPr lang="en-GB" dirty="0"/>
              <a:t> </a:t>
            </a:r>
            <a:r>
              <a:rPr lang="en-GB" dirty="0" err="1"/>
              <a:t>Odluka</a:t>
            </a:r>
            <a:r>
              <a:rPr lang="en-GB" dirty="0"/>
              <a:t> o </a:t>
            </a:r>
            <a:r>
              <a:rPr lang="en-GB" dirty="0" err="1"/>
              <a:t>imenovanju</a:t>
            </a:r>
            <a:r>
              <a:rPr lang="en-GB" dirty="0"/>
              <a:t> u</a:t>
            </a:r>
            <a:r>
              <a:rPr lang="hr-HR" dirty="0"/>
              <a:t> </a:t>
            </a:r>
            <a:r>
              <a:rPr lang="en-GB" dirty="0" err="1"/>
              <a:t>projektni</a:t>
            </a:r>
            <a:r>
              <a:rPr lang="en-GB" dirty="0"/>
              <a:t> </a:t>
            </a:r>
            <a:r>
              <a:rPr lang="en-GB" dirty="0" err="1"/>
              <a:t>tim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aneks</a:t>
            </a:r>
            <a:r>
              <a:rPr lang="en-GB" dirty="0"/>
              <a:t> </a:t>
            </a:r>
            <a:r>
              <a:rPr lang="en-GB" dirty="0" err="1"/>
              <a:t>ugovora</a:t>
            </a:r>
            <a:r>
              <a:rPr lang="pl-PL" dirty="0"/>
              <a:t>o radu iz kojeg je vidljiv rad na </a:t>
            </a:r>
            <a:r>
              <a:rPr lang="en-GB" dirty="0" err="1"/>
              <a:t>projektu</a:t>
            </a:r>
            <a:r>
              <a:rPr lang="hr-HR" dirty="0"/>
              <a:t> -obračunska lista, JOPPD, izvod, </a:t>
            </a:r>
            <a:r>
              <a:rPr lang="hr-HR" dirty="0" err="1">
                <a:solidFill>
                  <a:srgbClr val="FF0000"/>
                </a:solidFill>
              </a:rPr>
              <a:t>šihterica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/>
              <a:t>Prijevoz, božićnica, </a:t>
            </a:r>
            <a:r>
              <a:rPr lang="hr-HR" dirty="0" err="1"/>
              <a:t>uskrsnica</a:t>
            </a:r>
            <a:r>
              <a:rPr lang="hr-HR" dirty="0"/>
              <a:t>, regres</a:t>
            </a:r>
          </a:p>
          <a:p>
            <a:r>
              <a:rPr lang="en-GB" dirty="0" err="1"/>
              <a:t>Povećanje</a:t>
            </a:r>
            <a:r>
              <a:rPr lang="en-GB" dirty="0"/>
              <a:t> place</a:t>
            </a:r>
            <a:r>
              <a:rPr lang="hr-HR" dirty="0"/>
              <a:t> </a:t>
            </a:r>
            <a:r>
              <a:rPr lang="en-GB" dirty="0" err="1"/>
              <a:t>tijekom</a:t>
            </a:r>
            <a:r>
              <a:rPr lang="en-GB" dirty="0"/>
              <a:t> </a:t>
            </a:r>
            <a:r>
              <a:rPr lang="en-GB" dirty="0" err="1"/>
              <a:t>provedbe</a:t>
            </a:r>
            <a:r>
              <a:rPr lang="hr-HR" dirty="0"/>
              <a:t> </a:t>
            </a:r>
            <a:r>
              <a:rPr lang="en-GB" dirty="0" err="1"/>
              <a:t>ugovora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netom</a:t>
            </a:r>
            <a:r>
              <a:rPr lang="hr-HR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potpisivanja</a:t>
            </a:r>
            <a:r>
              <a:rPr lang="hr-HR" dirty="0"/>
              <a:t> </a:t>
            </a:r>
            <a:r>
              <a:rPr lang="en-GB" dirty="0" err="1"/>
              <a:t>ugovora</a:t>
            </a:r>
            <a:r>
              <a:rPr lang="hr-HR" dirty="0"/>
              <a:t>?</a:t>
            </a:r>
          </a:p>
          <a:p>
            <a:r>
              <a:rPr lang="hr-HR" dirty="0"/>
              <a:t>Volonterski rad-ugovor o volontiranju</a:t>
            </a:r>
          </a:p>
          <a:p>
            <a:r>
              <a:rPr lang="en-GB" dirty="0" err="1"/>
              <a:t>Dnevnice</a:t>
            </a:r>
            <a:r>
              <a:rPr lang="en-GB" dirty="0"/>
              <a:t> za</a:t>
            </a:r>
            <a:r>
              <a:rPr lang="hr-HR" dirty="0"/>
              <a:t> </a:t>
            </a:r>
            <a:r>
              <a:rPr lang="en-GB" dirty="0" err="1"/>
              <a:t>putovanja</a:t>
            </a:r>
            <a:r>
              <a:rPr lang="hr-HR" dirty="0"/>
              <a:t> – putni nalog</a:t>
            </a:r>
          </a:p>
          <a:p>
            <a:r>
              <a:rPr lang="en-GB" dirty="0" err="1"/>
              <a:t>Troškovi</a:t>
            </a:r>
            <a:r>
              <a:rPr lang="hr-HR" dirty="0"/>
              <a:t> p</a:t>
            </a:r>
            <a:r>
              <a:rPr lang="en-GB" dirty="0" err="1"/>
              <a:t>utovanja</a:t>
            </a:r>
            <a:r>
              <a:rPr lang="hr-HR" dirty="0"/>
              <a:t> s</a:t>
            </a:r>
            <a:r>
              <a:rPr lang="en-GB" dirty="0" err="1"/>
              <a:t>lužbenim</a:t>
            </a:r>
            <a:r>
              <a:rPr lang="hr-HR" dirty="0"/>
              <a:t> </a:t>
            </a:r>
            <a:r>
              <a:rPr lang="en-GB" dirty="0" err="1"/>
              <a:t>vozilom</a:t>
            </a:r>
            <a:r>
              <a:rPr lang="en-GB" dirty="0"/>
              <a:t> za</a:t>
            </a:r>
            <a:r>
              <a:rPr lang="hr-HR" dirty="0"/>
              <a:t> </a:t>
            </a:r>
            <a:r>
              <a:rPr lang="en-GB" dirty="0" err="1"/>
              <a:t>potrebe</a:t>
            </a:r>
            <a:r>
              <a:rPr lang="en-GB" dirty="0"/>
              <a:t> </a:t>
            </a:r>
            <a:r>
              <a:rPr lang="en-GB" dirty="0" err="1"/>
              <a:t>projekta</a:t>
            </a:r>
            <a:endParaRPr lang="hr-HR" dirty="0"/>
          </a:p>
          <a:p>
            <a:r>
              <a:rPr lang="en-GB" dirty="0" err="1"/>
              <a:t>Troškovi</a:t>
            </a:r>
            <a:r>
              <a:rPr lang="hr-HR" dirty="0"/>
              <a:t> </a:t>
            </a:r>
            <a:r>
              <a:rPr lang="en-GB" dirty="0" err="1"/>
              <a:t>putovanja</a:t>
            </a:r>
            <a:r>
              <a:rPr lang="en-GB" dirty="0"/>
              <a:t> </a:t>
            </a:r>
            <a:r>
              <a:rPr lang="en-GB" dirty="0" err="1"/>
              <a:t>javnim</a:t>
            </a:r>
            <a:r>
              <a:rPr lang="hr-HR" dirty="0"/>
              <a:t> </a:t>
            </a:r>
            <a:r>
              <a:rPr lang="en-GB" dirty="0" err="1"/>
              <a:t>prijevozom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62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360D6B-E5AB-49BE-B38E-AA7D5E2F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4D59E7-D806-47AF-9464-FE2BF236A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Nabava</a:t>
            </a:r>
            <a:r>
              <a:rPr lang="hr-HR" dirty="0"/>
              <a:t> </a:t>
            </a:r>
            <a:r>
              <a:rPr lang="en-GB" dirty="0"/>
              <a:t>(</a:t>
            </a:r>
            <a:r>
              <a:rPr lang="en-GB" dirty="0" err="1"/>
              <a:t>dugotrajne</a:t>
            </a:r>
            <a:r>
              <a:rPr lang="en-GB" dirty="0"/>
              <a:t>)</a:t>
            </a:r>
            <a:r>
              <a:rPr lang="hr-HR" dirty="0"/>
              <a:t> </a:t>
            </a:r>
            <a:r>
              <a:rPr lang="en-GB" dirty="0" err="1"/>
              <a:t>opreme</a:t>
            </a:r>
            <a:r>
              <a:rPr lang="hr-HR" dirty="0"/>
              <a:t> – račun</a:t>
            </a:r>
          </a:p>
          <a:p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dođe</a:t>
            </a:r>
            <a:r>
              <a:rPr lang="en-GB" dirty="0"/>
              <a:t> do </a:t>
            </a:r>
            <a:r>
              <a:rPr lang="en-GB" dirty="0" err="1"/>
              <a:t>prijenosa</a:t>
            </a:r>
            <a:r>
              <a:rPr lang="hr-HR" dirty="0"/>
              <a:t> </a:t>
            </a:r>
            <a:r>
              <a:rPr lang="en-GB" dirty="0" err="1"/>
              <a:t>vlasništva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partnerima</a:t>
            </a:r>
            <a:r>
              <a:rPr lang="hr-HR" dirty="0"/>
              <a:t> </a:t>
            </a:r>
            <a:r>
              <a:rPr lang="pl-PL" dirty="0"/>
              <a:t>ili na treću osobu, potrebno je obavijestiti PT 2 pisanim putem, a kod prijenosa na treću osobu i tražiti prethodno pisano odobrenje od PT-a 2</a:t>
            </a:r>
          </a:p>
          <a:p>
            <a:r>
              <a:rPr lang="pl-PL" dirty="0"/>
              <a:t>Neizavni troškovi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7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BD3678-1172-4834-98CC-9D0F02DC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Neprihvatljivi troškovi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BBFA92-F06A-414A-8F47-88736A6E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Troškovi koji nisu povezani s aktivnostima projekta</a:t>
            </a:r>
          </a:p>
          <a:p>
            <a:r>
              <a:rPr lang="hr-HR" dirty="0" err="1"/>
              <a:t>UzP</a:t>
            </a:r>
            <a:endParaRPr lang="hr-HR" dirty="0"/>
          </a:p>
          <a:p>
            <a:r>
              <a:rPr lang="hr-HR" dirty="0"/>
              <a:t>Rabljena oprema</a:t>
            </a:r>
          </a:p>
          <a:p>
            <a:r>
              <a:rPr lang="hr-HR" dirty="0"/>
              <a:t>Povrativ </a:t>
            </a:r>
            <a:r>
              <a:rPr lang="hr-HR" dirty="0" err="1"/>
              <a:t>pdv</a:t>
            </a:r>
            <a:endParaRPr lang="hr-HR" dirty="0"/>
          </a:p>
          <a:p>
            <a:r>
              <a:rPr lang="hr-HR" dirty="0"/>
              <a:t>Kazne</a:t>
            </a:r>
          </a:p>
          <a:p>
            <a:r>
              <a:rPr lang="hr-HR" dirty="0"/>
              <a:t>nagrade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45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F9CF1-303A-453A-9C31-B2F2DA4D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Kako transparentno voditi troškove projekta</a:t>
            </a:r>
            <a:r>
              <a:rPr lang="hr-HR" dirty="0"/>
              <a:t>?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0F19ED-B00B-46A6-ACEA-F57EA18E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imati</a:t>
            </a:r>
            <a:r>
              <a:rPr lang="en-GB" dirty="0"/>
              <a:t> </a:t>
            </a:r>
            <a:r>
              <a:rPr lang="en-GB" dirty="0" err="1"/>
              <a:t>zaseban</a:t>
            </a:r>
            <a:r>
              <a:rPr lang="en-GB" dirty="0"/>
              <a:t> </a:t>
            </a:r>
            <a:r>
              <a:rPr lang="en-GB" dirty="0" err="1"/>
              <a:t>knjigovodstveni</a:t>
            </a:r>
            <a:r>
              <a:rPr lang="en-GB" dirty="0"/>
              <a:t> </a:t>
            </a:r>
            <a:r>
              <a:rPr lang="en-GB" dirty="0" err="1"/>
              <a:t>račun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se </a:t>
            </a:r>
            <a:r>
              <a:rPr lang="en-GB" dirty="0" err="1"/>
              <a:t>odnositi</a:t>
            </a:r>
            <a:r>
              <a:rPr lang="en-GB" dirty="0"/>
              <a:t> </a:t>
            </a:r>
            <a:r>
              <a:rPr lang="en-GB" dirty="0" err="1"/>
              <a:t>isključivo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provedbu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hr-HR" dirty="0"/>
              <a:t> </a:t>
            </a:r>
            <a:r>
              <a:rPr lang="en-GB" dirty="0"/>
              <a:t>bi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lakše</a:t>
            </a:r>
            <a:r>
              <a:rPr lang="en-GB" dirty="0"/>
              <a:t> </a:t>
            </a:r>
            <a:r>
              <a:rPr lang="en-GB" dirty="0" err="1"/>
              <a:t>pratiti</a:t>
            </a:r>
            <a:r>
              <a:rPr lang="en-GB" dirty="0"/>
              <a:t>, </a:t>
            </a:r>
            <a:r>
              <a:rPr lang="en-GB" dirty="0" err="1"/>
              <a:t>provjeravati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utvrđivati</a:t>
            </a:r>
            <a:r>
              <a:rPr lang="en-GB" dirty="0"/>
              <a:t> </a:t>
            </a:r>
            <a:r>
              <a:rPr lang="en-GB" dirty="0" err="1"/>
              <a:t>izdatke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primitke</a:t>
            </a:r>
            <a:r>
              <a:rPr lang="en-GB" dirty="0"/>
              <a:t> po </a:t>
            </a:r>
            <a:r>
              <a:rPr lang="en-GB" dirty="0" err="1"/>
              <a:t>projektu</a:t>
            </a:r>
            <a:endParaRPr lang="en-GB" dirty="0"/>
          </a:p>
          <a:p>
            <a:r>
              <a:rPr lang="en-GB" dirty="0"/>
              <a:t>2. </a:t>
            </a:r>
            <a:r>
              <a:rPr lang="en-GB" dirty="0" err="1"/>
              <a:t>primjenjivati</a:t>
            </a:r>
            <a:r>
              <a:rPr lang="en-GB" dirty="0"/>
              <a:t> </a:t>
            </a:r>
            <a:r>
              <a:rPr lang="en-GB" dirty="0" err="1"/>
              <a:t>jasno</a:t>
            </a:r>
            <a:r>
              <a:rPr lang="en-GB" dirty="0"/>
              <a:t> </a:t>
            </a:r>
            <a:r>
              <a:rPr lang="en-GB" dirty="0" err="1"/>
              <a:t>šifriran</a:t>
            </a:r>
            <a:r>
              <a:rPr lang="en-GB" dirty="0"/>
              <a:t> </a:t>
            </a:r>
            <a:r>
              <a:rPr lang="en-GB" dirty="0" err="1"/>
              <a:t>računovodstveni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knjigovodstveni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kojim</a:t>
            </a:r>
            <a:r>
              <a:rPr lang="en-GB" dirty="0"/>
              <a:t> se </a:t>
            </a:r>
            <a:r>
              <a:rPr lang="en-GB" dirty="0" err="1"/>
              <a:t>osigurava</a:t>
            </a:r>
            <a:r>
              <a:rPr lang="en-GB" dirty="0"/>
              <a:t> da se</a:t>
            </a:r>
            <a:r>
              <a:rPr lang="hr-HR" dirty="0"/>
              <a:t> </a:t>
            </a:r>
            <a:r>
              <a:rPr lang="en-GB" dirty="0" err="1"/>
              <a:t>troškovi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primitci</a:t>
            </a:r>
            <a:r>
              <a:rPr lang="en-GB" dirty="0"/>
              <a:t> </a:t>
            </a:r>
            <a:r>
              <a:rPr lang="en-GB" dirty="0" err="1"/>
              <a:t>povezani</a:t>
            </a:r>
            <a:r>
              <a:rPr lang="en-GB" dirty="0"/>
              <a:t> s </a:t>
            </a:r>
            <a:r>
              <a:rPr lang="en-GB" dirty="0" err="1"/>
              <a:t>projektom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transparentno</a:t>
            </a:r>
            <a:r>
              <a:rPr lang="en-GB" dirty="0"/>
              <a:t> </a:t>
            </a:r>
            <a:r>
              <a:rPr lang="en-GB" dirty="0" err="1"/>
              <a:t>slijediti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podračun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6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745C29-68C8-4AAE-9F47-4EC6468E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A2D480-1453-4F88-B9C0-5AB43B9EE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uplate predujma Korisnik provodi plaćanja te dio novaca transferira partnerima </a:t>
            </a:r>
          </a:p>
          <a:p>
            <a:r>
              <a:rPr lang="hr-HR" dirty="0"/>
              <a:t>Zahtjev partnera</a:t>
            </a:r>
          </a:p>
          <a:p>
            <a:r>
              <a:rPr lang="hr-HR" dirty="0"/>
              <a:t>Važnost praćenja financijskog tijeka ---Korisnik mora moći osigurati sredstva za troškove aktivnosti</a:t>
            </a:r>
          </a:p>
          <a:p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79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8C9CEF-A8E5-45F5-832A-6E4A97C3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Predfinanciranje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7E990E-7C1D-4452-8FF4-546BA62DC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322"/>
            <a:ext cx="10515600" cy="4351338"/>
          </a:xfrm>
        </p:spPr>
        <p:txBody>
          <a:bodyPr/>
          <a:lstStyle/>
          <a:p>
            <a:r>
              <a:rPr lang="hr-HR" dirty="0"/>
              <a:t>40%</a:t>
            </a:r>
          </a:p>
          <a:p>
            <a:r>
              <a:rPr lang="en-GB" dirty="0" err="1"/>
              <a:t>Isplatu</a:t>
            </a:r>
            <a:r>
              <a:rPr lang="en-GB" dirty="0"/>
              <a:t> </a:t>
            </a:r>
            <a:r>
              <a:rPr lang="en-GB" dirty="0" err="1"/>
              <a:t>predujma</a:t>
            </a:r>
            <a:r>
              <a:rPr lang="en-GB" dirty="0"/>
              <a:t> </a:t>
            </a:r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zatražiti</a:t>
            </a:r>
            <a:r>
              <a:rPr lang="en-GB" dirty="0"/>
              <a:t> </a:t>
            </a:r>
            <a:r>
              <a:rPr lang="en-GB" dirty="0" err="1"/>
              <a:t>popunjavanjem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slanjem</a:t>
            </a:r>
            <a:r>
              <a:rPr lang="en-GB" dirty="0"/>
              <a:t> </a:t>
            </a:r>
            <a:r>
              <a:rPr lang="en-GB" dirty="0" err="1"/>
              <a:t>Zahtjeva</a:t>
            </a:r>
            <a:r>
              <a:rPr lang="en-GB" dirty="0"/>
              <a:t> za </a:t>
            </a:r>
            <a:r>
              <a:rPr lang="en-GB" dirty="0" err="1"/>
              <a:t>plaćanje</a:t>
            </a:r>
            <a:r>
              <a:rPr lang="en-GB" dirty="0"/>
              <a:t> </a:t>
            </a:r>
            <a:r>
              <a:rPr lang="en-GB" dirty="0" err="1"/>
              <a:t>predujma</a:t>
            </a:r>
            <a:r>
              <a:rPr lang="hr-HR" dirty="0"/>
              <a:t> </a:t>
            </a:r>
            <a:r>
              <a:rPr lang="en-GB" dirty="0" err="1"/>
              <a:t>prema</a:t>
            </a:r>
            <a:r>
              <a:rPr lang="en-GB" dirty="0"/>
              <a:t> PT-u 2.</a:t>
            </a:r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(zahtjev za predujam)</a:t>
            </a:r>
            <a:endParaRPr lang="hr-HR" dirty="0"/>
          </a:p>
          <a:p>
            <a:r>
              <a:rPr lang="hr-HR" dirty="0"/>
              <a:t>Postupak poravnavanja predujma</a:t>
            </a:r>
          </a:p>
          <a:p>
            <a:r>
              <a:rPr lang="hr-HR" dirty="0"/>
              <a:t>Metoda naknade</a:t>
            </a:r>
          </a:p>
          <a:p>
            <a:r>
              <a:rPr lang="hr-HR" dirty="0"/>
              <a:t>   ZNS, Korisnik podnosi jedinstveni za sebe i partnere</a:t>
            </a:r>
            <a:endParaRPr lang="en-GB" dirty="0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D5779AF6-F3FF-47E5-BE1B-660DC9FE0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071626"/>
              </p:ext>
            </p:extLst>
          </p:nvPr>
        </p:nvGraphicFramePr>
        <p:xfrm>
          <a:off x="1369527" y="30243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48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6CFC42-6D60-44B3-9764-C2E9A19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02292F-3F12-41CF-ACFD-26312A529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50000"/>
              </a:lnSpc>
            </a:pPr>
            <a:r>
              <a:rPr lang="en-GB" dirty="0" err="1"/>
              <a:t>Računovodstveno</a:t>
            </a:r>
            <a:r>
              <a:rPr lang="en-GB" dirty="0"/>
              <a:t> </a:t>
            </a:r>
            <a:r>
              <a:rPr lang="en-GB" dirty="0" err="1"/>
              <a:t>prikazivanje</a:t>
            </a:r>
            <a:r>
              <a:rPr lang="en-GB" dirty="0"/>
              <a:t> </a:t>
            </a:r>
            <a:r>
              <a:rPr lang="en-GB" dirty="0" err="1"/>
              <a:t>troškova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projektu</a:t>
            </a:r>
            <a:r>
              <a:rPr lang="en-GB" dirty="0"/>
              <a:t> mora </a:t>
            </a:r>
            <a:r>
              <a:rPr lang="en-GB" dirty="0" err="1"/>
              <a:t>biti</a:t>
            </a:r>
            <a:r>
              <a:rPr lang="en-GB" dirty="0"/>
              <a:t> u </a:t>
            </a:r>
            <a:r>
              <a:rPr lang="en-GB" dirty="0" err="1"/>
              <a:t>skladu</a:t>
            </a:r>
            <a:r>
              <a:rPr lang="en-GB" dirty="0"/>
              <a:t> s </a:t>
            </a:r>
            <a:r>
              <a:rPr lang="en-GB" dirty="0" err="1"/>
              <a:t>uobičajenom</a:t>
            </a:r>
            <a:r>
              <a:rPr lang="en-GB" dirty="0"/>
              <a:t> </a:t>
            </a:r>
            <a:r>
              <a:rPr lang="en-GB" dirty="0" err="1"/>
              <a:t>računovodstvenom</a:t>
            </a:r>
            <a:r>
              <a:rPr lang="hr-HR" dirty="0"/>
              <a:t> </a:t>
            </a:r>
            <a:r>
              <a:rPr lang="en-GB" dirty="0" err="1"/>
              <a:t>praksom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poštivati</a:t>
            </a:r>
            <a:r>
              <a:rPr lang="en-GB" dirty="0"/>
              <a:t> </a:t>
            </a:r>
            <a:r>
              <a:rPr lang="en-GB" dirty="0" err="1"/>
              <a:t>važeće</a:t>
            </a:r>
            <a:r>
              <a:rPr lang="en-GB" dirty="0"/>
              <a:t> </a:t>
            </a:r>
            <a:r>
              <a:rPr lang="en-GB" dirty="0" err="1"/>
              <a:t>nacionalne</a:t>
            </a:r>
            <a:r>
              <a:rPr lang="en-GB" dirty="0"/>
              <a:t> </a:t>
            </a:r>
            <a:r>
              <a:rPr lang="en-GB" dirty="0" err="1"/>
              <a:t>računovodstvene</a:t>
            </a:r>
            <a:r>
              <a:rPr lang="en-GB" dirty="0"/>
              <a:t> </a:t>
            </a:r>
            <a:r>
              <a:rPr lang="en-GB" dirty="0" err="1"/>
              <a:t>propise</a:t>
            </a:r>
            <a:r>
              <a:rPr lang="en-GB" dirty="0"/>
              <a:t>. </a:t>
            </a: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vođenja</a:t>
            </a:r>
            <a:r>
              <a:rPr lang="en-GB" dirty="0"/>
              <a:t> </a:t>
            </a:r>
            <a:r>
              <a:rPr lang="en-GB" dirty="0" err="1"/>
              <a:t>knjiga</a:t>
            </a:r>
            <a:r>
              <a:rPr lang="hr-HR" dirty="0"/>
              <a:t> </a:t>
            </a:r>
            <a:r>
              <a:rPr lang="en-GB" dirty="0"/>
              <a:t>mora </a:t>
            </a:r>
            <a:r>
              <a:rPr lang="en-GB" dirty="0" err="1"/>
              <a:t>omogućiti</a:t>
            </a:r>
            <a:r>
              <a:rPr lang="en-GB" dirty="0"/>
              <a:t> </a:t>
            </a:r>
            <a:r>
              <a:rPr lang="en-GB" dirty="0" err="1"/>
              <a:t>jednostavno</a:t>
            </a:r>
            <a:r>
              <a:rPr lang="en-GB" dirty="0"/>
              <a:t> </a:t>
            </a:r>
            <a:r>
              <a:rPr lang="en-GB" dirty="0" err="1"/>
              <a:t>povezivanje</a:t>
            </a:r>
            <a:r>
              <a:rPr lang="en-GB" dirty="0"/>
              <a:t> </a:t>
            </a:r>
            <a:r>
              <a:rPr lang="en-GB" dirty="0" err="1"/>
              <a:t>troškova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proračunskih</a:t>
            </a:r>
            <a:r>
              <a:rPr lang="en-GB" dirty="0"/>
              <a:t> </a:t>
            </a:r>
            <a:r>
              <a:rPr lang="en-GB" dirty="0" err="1"/>
              <a:t>kategorija</a:t>
            </a:r>
            <a:r>
              <a:rPr lang="hr-HR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jasno</a:t>
            </a:r>
            <a:r>
              <a:rPr lang="en-GB" dirty="0"/>
              <a:t> </a:t>
            </a:r>
            <a:r>
              <a:rPr lang="en-GB" dirty="0" err="1"/>
              <a:t>praćenje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računovodstvenog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. </a:t>
            </a: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zahtjev</a:t>
            </a:r>
            <a:r>
              <a:rPr lang="en-GB" dirty="0"/>
              <a:t> </a:t>
            </a:r>
            <a:r>
              <a:rPr lang="en-GB" dirty="0" err="1"/>
              <a:t>odnosi</a:t>
            </a:r>
            <a:r>
              <a:rPr lang="en-GB" dirty="0"/>
              <a:t> se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Korisnika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hr-HR" dirty="0"/>
              <a:t> </a:t>
            </a:r>
            <a:r>
              <a:rPr lang="en-GB" dirty="0" err="1"/>
              <a:t>partnere</a:t>
            </a:r>
            <a:r>
              <a:rPr lang="en-GB" dirty="0"/>
              <a:t> u </a:t>
            </a:r>
            <a:r>
              <a:rPr lang="en-GB" dirty="0" err="1"/>
              <a:t>projektu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932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C3864-80CA-4B73-9EC5-272ED41D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Praćenje provedbe projekta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7E7948-813C-4328-963C-A4C6088EE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E75E99-40A7-4B59-9B27-2FC0618E7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0" t="20397" r="28138" b="16404"/>
          <a:stretch/>
        </p:blipFill>
        <p:spPr>
          <a:xfrm>
            <a:off x="914399" y="1293780"/>
            <a:ext cx="932636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EB7A35-96F9-46A4-BB6B-4B3F9823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Ključni pojmovi i kratice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14BCE0-7D7D-4C93-88B8-7479B0ED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82469" cy="4453877"/>
          </a:xfrm>
        </p:spPr>
        <p:txBody>
          <a:bodyPr>
            <a:normAutofit/>
          </a:bodyPr>
          <a:lstStyle/>
          <a:p>
            <a:r>
              <a:rPr lang="hr-HR" dirty="0"/>
              <a:t>Provedbe tijelo prve razine (PT1)</a:t>
            </a:r>
          </a:p>
          <a:p>
            <a:r>
              <a:rPr lang="hr-HR" dirty="0"/>
              <a:t>Provedbe tijelo druge razine (PT2)</a:t>
            </a:r>
          </a:p>
          <a:p>
            <a:r>
              <a:rPr lang="hr-HR" dirty="0"/>
              <a:t>Prijavitelj</a:t>
            </a:r>
          </a:p>
          <a:p>
            <a:r>
              <a:rPr lang="hr-HR" dirty="0"/>
              <a:t>Korisnik</a:t>
            </a:r>
          </a:p>
          <a:p>
            <a:r>
              <a:rPr lang="hr-HR" dirty="0"/>
              <a:t>Partner</a:t>
            </a:r>
          </a:p>
          <a:p>
            <a:r>
              <a:rPr lang="hr-HR" dirty="0"/>
              <a:t>Odluka o financiranju</a:t>
            </a:r>
          </a:p>
          <a:p>
            <a:r>
              <a:rPr lang="hr-HR" dirty="0"/>
              <a:t>Zahtjev za nadoknadu sredstva (ZNS)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769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FB36C-8C32-4407-B38B-587BD5CC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Dokumenti i materijali za praćenje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B01E77-658D-4B5A-BADF-27E45A05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751D19F-F342-46F9-8A51-392C5BC48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7" t="23632" r="30204" b="9839"/>
          <a:stretch/>
        </p:blipFill>
        <p:spPr>
          <a:xfrm>
            <a:off x="979715" y="1340335"/>
            <a:ext cx="9451909" cy="557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5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D1159-3E60-4ACF-AC9C-D393F89A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Praćenje ciljane skupine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54F230-32A8-448C-8559-10B3EA83D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Mikro podaci</a:t>
            </a:r>
          </a:p>
          <a:p>
            <a:r>
              <a:rPr lang="hr-HR" dirty="0">
                <a:solidFill>
                  <a:srgbClr val="FF0000"/>
                </a:solidFill>
              </a:rPr>
              <a:t>Obrazac 1 i 2</a:t>
            </a:r>
          </a:p>
          <a:p>
            <a:r>
              <a:rPr lang="hr-HR" dirty="0"/>
              <a:t>Prikupljaju se za ciljanu skupinu</a:t>
            </a:r>
          </a:p>
          <a:p>
            <a:r>
              <a:rPr lang="hr-HR" dirty="0"/>
              <a:t>Pripadnik ciljane skupine evidentira se jednom iako sudjeluje u više aktivnosti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48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3F5C4E-265F-4A9C-8009-0FEC6D24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F59873-6EE0-43F8-9765-615ED68CB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err="1"/>
              <a:t>Svaki</a:t>
            </a:r>
            <a:r>
              <a:rPr lang="en-GB" dirty="0"/>
              <a:t> </a:t>
            </a:r>
            <a:r>
              <a:rPr lang="en-GB" dirty="0" err="1"/>
              <a:t>pokazatelj</a:t>
            </a:r>
            <a:r>
              <a:rPr lang="en-GB" dirty="0"/>
              <a:t> </a:t>
            </a:r>
            <a:r>
              <a:rPr lang="en-GB" dirty="0" err="1"/>
              <a:t>neposrednih</a:t>
            </a:r>
            <a:r>
              <a:rPr lang="en-GB" dirty="0"/>
              <a:t> </a:t>
            </a:r>
            <a:r>
              <a:rPr lang="en-GB" dirty="0" err="1"/>
              <a:t>rezultata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ishoda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je Korisnik </a:t>
            </a:r>
            <a:r>
              <a:rPr lang="en-GB" dirty="0" err="1"/>
              <a:t>naveo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postignut</a:t>
            </a:r>
            <a:r>
              <a:rPr lang="en-GB" dirty="0"/>
              <a:t> u </a:t>
            </a:r>
            <a:r>
              <a:rPr lang="en-GB" dirty="0" err="1"/>
              <a:t>svojim</a:t>
            </a:r>
            <a:r>
              <a:rPr lang="hr-HR" dirty="0"/>
              <a:t> </a:t>
            </a:r>
            <a:r>
              <a:rPr lang="en-GB" dirty="0" err="1"/>
              <a:t>Zahtjevima</a:t>
            </a:r>
            <a:r>
              <a:rPr lang="en-GB" dirty="0"/>
              <a:t> za </a:t>
            </a:r>
            <a:r>
              <a:rPr lang="en-GB" dirty="0" err="1"/>
              <a:t>nadoknadom</a:t>
            </a:r>
            <a:r>
              <a:rPr lang="en-GB" dirty="0"/>
              <a:t> </a:t>
            </a:r>
            <a:r>
              <a:rPr lang="en-GB" dirty="0" err="1"/>
              <a:t>sredstava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svaki</a:t>
            </a:r>
            <a:r>
              <a:rPr lang="en-GB" dirty="0"/>
              <a:t> </a:t>
            </a:r>
            <a:r>
              <a:rPr lang="en-GB" dirty="0" err="1"/>
              <a:t>trošak</a:t>
            </a:r>
            <a:r>
              <a:rPr lang="en-GB" dirty="0"/>
              <a:t> za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traži</a:t>
            </a:r>
            <a:r>
              <a:rPr lang="en-GB" dirty="0"/>
              <a:t> </a:t>
            </a:r>
            <a:r>
              <a:rPr lang="en-GB" dirty="0" err="1"/>
              <a:t>nadoknadu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plaćanje</a:t>
            </a:r>
            <a:r>
              <a:rPr lang="en-GB" dirty="0"/>
              <a:t>,</a:t>
            </a:r>
            <a:r>
              <a:rPr lang="pl-PL" dirty="0"/>
              <a:t>mora biti dokazan popratnom dokumentacijom.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43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0224CA-767A-446E-ABDB-ECF97933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9136C1-ED20-48D8-BB2E-83F73704B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Korisnik</a:t>
            </a:r>
            <a:r>
              <a:rPr lang="hr-HR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obrasce</a:t>
            </a:r>
            <a:r>
              <a:rPr lang="en-GB" dirty="0"/>
              <a:t> </a:t>
            </a:r>
            <a:r>
              <a:rPr lang="en-GB" dirty="0" err="1"/>
              <a:t>Zahtjeva</a:t>
            </a:r>
            <a:r>
              <a:rPr lang="en-GB" dirty="0"/>
              <a:t> za </a:t>
            </a:r>
            <a:r>
              <a:rPr lang="en-GB" dirty="0" err="1"/>
              <a:t>nadoknadom</a:t>
            </a:r>
            <a:r>
              <a:rPr lang="en-GB" dirty="0"/>
              <a:t> </a:t>
            </a:r>
            <a:r>
              <a:rPr lang="en-GB" dirty="0" err="1"/>
              <a:t>sredstava</a:t>
            </a:r>
            <a:r>
              <a:rPr lang="en-GB" dirty="0"/>
              <a:t> s </a:t>
            </a:r>
            <a:r>
              <a:rPr lang="en-GB" dirty="0" err="1"/>
              <a:t>izvješćem</a:t>
            </a:r>
            <a:r>
              <a:rPr lang="en-GB" dirty="0"/>
              <a:t> o </a:t>
            </a:r>
            <a:r>
              <a:rPr lang="en-GB" dirty="0" err="1"/>
              <a:t>napretku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Završnog</a:t>
            </a:r>
            <a:r>
              <a:rPr lang="en-GB" dirty="0"/>
              <a:t> </a:t>
            </a:r>
            <a:r>
              <a:rPr lang="en-GB" dirty="0" err="1"/>
              <a:t>izvješća</a:t>
            </a:r>
            <a:r>
              <a:rPr lang="en-GB" dirty="0"/>
              <a:t> </a:t>
            </a:r>
            <a:r>
              <a:rPr lang="en-GB" dirty="0" err="1"/>
              <a:t>dobiti</a:t>
            </a:r>
            <a:r>
              <a:rPr lang="hr-HR" dirty="0"/>
              <a:t> </a:t>
            </a:r>
            <a:r>
              <a:rPr lang="en-GB" dirty="0"/>
              <a:t>u </a:t>
            </a:r>
            <a:r>
              <a:rPr lang="en-GB" dirty="0" err="1"/>
              <a:t>elektroničkom</a:t>
            </a:r>
            <a:r>
              <a:rPr lang="en-GB" dirty="0"/>
              <a:t> </a:t>
            </a:r>
            <a:r>
              <a:rPr lang="en-GB" dirty="0" err="1"/>
              <a:t>obliku</a:t>
            </a:r>
            <a:r>
              <a:rPr lang="en-GB" dirty="0"/>
              <a:t> od PT-a 2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u tom </a:t>
            </a:r>
            <a:r>
              <a:rPr lang="en-GB" dirty="0" err="1"/>
              <a:t>obliku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ispunjavati</a:t>
            </a:r>
            <a:r>
              <a:rPr lang="en-GB" dirty="0"/>
              <a:t>. </a:t>
            </a:r>
            <a:r>
              <a:rPr lang="en-GB" i="1" dirty="0" err="1"/>
              <a:t>Izvješća</a:t>
            </a:r>
            <a:r>
              <a:rPr lang="en-GB" i="1" dirty="0"/>
              <a:t> se </a:t>
            </a:r>
            <a:r>
              <a:rPr lang="en-GB" i="1" dirty="0" err="1"/>
              <a:t>šalju</a:t>
            </a:r>
            <a:r>
              <a:rPr lang="en-GB" i="1" dirty="0"/>
              <a:t> PT</a:t>
            </a:r>
            <a:r>
              <a:rPr lang="hr-HR" i="1" dirty="0"/>
              <a:t>2</a:t>
            </a:r>
            <a:r>
              <a:rPr lang="en-GB" i="1" dirty="0"/>
              <a:t>-u</a:t>
            </a:r>
            <a:r>
              <a:rPr lang="en-GB" dirty="0"/>
              <a:t>,</a:t>
            </a:r>
            <a:r>
              <a:rPr lang="hr-HR" dirty="0"/>
              <a:t> </a:t>
            </a:r>
            <a:r>
              <a:rPr lang="pl-PL" dirty="0"/>
              <a:t>odnosno voditelju projekta u PT-u 2 dodijeljenom projektu. Obrasci se šalju i u </a:t>
            </a:r>
            <a:r>
              <a:rPr lang="pl-PL" i="1" dirty="0"/>
              <a:t>elektroničkom (usb) </a:t>
            </a:r>
            <a:r>
              <a:rPr lang="pl-PL" dirty="0"/>
              <a:t>i u </a:t>
            </a:r>
            <a:r>
              <a:rPr lang="en-GB" i="1" dirty="0" err="1"/>
              <a:t>tiskanom</a:t>
            </a:r>
            <a:r>
              <a:rPr lang="en-GB" i="1" dirty="0"/>
              <a:t> </a:t>
            </a:r>
            <a:r>
              <a:rPr lang="en-GB" dirty="0" err="1"/>
              <a:t>obliku</a:t>
            </a:r>
            <a:r>
              <a:rPr lang="en-GB" dirty="0"/>
              <a:t>.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GB" dirty="0" err="1"/>
              <a:t>Tiskanu</a:t>
            </a:r>
            <a:r>
              <a:rPr lang="en-GB" dirty="0"/>
              <a:t> </a:t>
            </a:r>
            <a:r>
              <a:rPr lang="en-GB" dirty="0" err="1"/>
              <a:t>verziju</a:t>
            </a:r>
            <a:r>
              <a:rPr lang="en-GB" dirty="0"/>
              <a:t> mora </a:t>
            </a:r>
            <a:r>
              <a:rPr lang="en-GB" dirty="0" err="1"/>
              <a:t>potpisati</a:t>
            </a:r>
            <a:r>
              <a:rPr lang="en-GB" dirty="0"/>
              <a:t> </a:t>
            </a:r>
            <a:r>
              <a:rPr lang="en-GB" dirty="0" err="1"/>
              <a:t>odgovorna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Korisnika</a:t>
            </a:r>
            <a:r>
              <a:rPr lang="en-GB" dirty="0"/>
              <a:t>. </a:t>
            </a:r>
            <a:r>
              <a:rPr lang="en-GB" dirty="0" err="1"/>
              <a:t>Važno</a:t>
            </a:r>
            <a:r>
              <a:rPr lang="en-GB" dirty="0"/>
              <a:t> je </a:t>
            </a:r>
            <a:r>
              <a:rPr lang="en-GB" dirty="0" err="1"/>
              <a:t>voditi</a:t>
            </a:r>
            <a:r>
              <a:rPr lang="en-GB" dirty="0"/>
              <a:t> </a:t>
            </a:r>
            <a:r>
              <a:rPr lang="en-GB" dirty="0" err="1"/>
              <a:t>računa</a:t>
            </a:r>
            <a:r>
              <a:rPr lang="hr-HR" dirty="0"/>
              <a:t> </a:t>
            </a:r>
            <a:r>
              <a:rPr lang="en-GB" dirty="0"/>
              <a:t>o tome da </a:t>
            </a:r>
            <a:r>
              <a:rPr lang="en-GB" dirty="0" err="1"/>
              <a:t>verzija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je </a:t>
            </a:r>
            <a:r>
              <a:rPr lang="en-GB" dirty="0" err="1"/>
              <a:t>potpisala</a:t>
            </a:r>
            <a:r>
              <a:rPr lang="en-GB" dirty="0"/>
              <a:t> </a:t>
            </a:r>
            <a:r>
              <a:rPr lang="en-GB" dirty="0" err="1"/>
              <a:t>odgovorna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elektronička</a:t>
            </a:r>
            <a:r>
              <a:rPr lang="en-GB" dirty="0"/>
              <a:t> </a:t>
            </a:r>
            <a:r>
              <a:rPr lang="en-GB" dirty="0" err="1"/>
              <a:t>verzija</a:t>
            </a:r>
            <a:r>
              <a:rPr lang="en-GB" dirty="0"/>
              <a:t> </a:t>
            </a:r>
            <a:r>
              <a:rPr lang="en-GB" dirty="0" err="1"/>
              <a:t>budu</a:t>
            </a:r>
            <a:r>
              <a:rPr lang="en-GB" dirty="0"/>
              <a:t> </a:t>
            </a:r>
            <a:r>
              <a:rPr lang="en-GB" dirty="0" err="1"/>
              <a:t>identične</a:t>
            </a:r>
            <a:r>
              <a:rPr lang="hr-H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83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F536BD-EF9E-4C5B-AF4D-98BEC452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C6B68F-B56C-404F-9B4B-74E9F3B6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3651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Popratna</a:t>
            </a:r>
            <a:r>
              <a:rPr lang="en-GB" dirty="0"/>
              <a:t> </a:t>
            </a:r>
            <a:r>
              <a:rPr lang="en-GB" dirty="0" err="1"/>
              <a:t>dokumentacija</a:t>
            </a:r>
            <a:r>
              <a:rPr lang="en-GB" dirty="0"/>
              <a:t> se </a:t>
            </a:r>
            <a:r>
              <a:rPr lang="en-GB" dirty="0" err="1"/>
              <a:t>šalje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zahtjeve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izvješće</a:t>
            </a:r>
            <a:r>
              <a:rPr lang="en-GB" dirty="0"/>
              <a:t>, u </a:t>
            </a:r>
            <a:r>
              <a:rPr lang="en-GB" dirty="0" err="1"/>
              <a:t>elektroničkom</a:t>
            </a:r>
            <a:r>
              <a:rPr lang="en-GB" dirty="0"/>
              <a:t> </a:t>
            </a:r>
            <a:r>
              <a:rPr lang="en-GB" dirty="0" err="1"/>
              <a:t>obliku</a:t>
            </a:r>
            <a:r>
              <a:rPr lang="en-GB" dirty="0"/>
              <a:t>, a </a:t>
            </a:r>
            <a:r>
              <a:rPr lang="en-GB" dirty="0" err="1"/>
              <a:t>poželjno</a:t>
            </a:r>
            <a:r>
              <a:rPr lang="en-GB" dirty="0"/>
              <a:t> je da se</a:t>
            </a:r>
            <a:r>
              <a:rPr lang="hr-HR" dirty="0"/>
              <a:t> </a:t>
            </a:r>
            <a:r>
              <a:rPr lang="en-GB" dirty="0" err="1"/>
              <a:t>grupira</a:t>
            </a:r>
            <a:r>
              <a:rPr lang="en-GB" dirty="0"/>
              <a:t> po </a:t>
            </a:r>
            <a:r>
              <a:rPr lang="en-GB" dirty="0" err="1"/>
              <a:t>elementima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stavkama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elemenata</a:t>
            </a:r>
            <a:r>
              <a:rPr lang="en-GB" dirty="0"/>
              <a:t> u </a:t>
            </a:r>
            <a:r>
              <a:rPr lang="en-GB" dirty="0" err="1"/>
              <a:t>mape</a:t>
            </a:r>
            <a:r>
              <a:rPr lang="en-GB" dirty="0"/>
              <a:t>, </a:t>
            </a:r>
            <a:r>
              <a:rPr lang="en-GB" dirty="0" err="1"/>
              <a:t>kako</a:t>
            </a:r>
            <a:r>
              <a:rPr lang="en-GB" dirty="0"/>
              <a:t> bi se </a:t>
            </a:r>
            <a:r>
              <a:rPr lang="en-GB" dirty="0" err="1"/>
              <a:t>olakšao</a:t>
            </a:r>
            <a:r>
              <a:rPr lang="en-GB" dirty="0"/>
              <a:t> </a:t>
            </a: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dokumentacije</a:t>
            </a:r>
            <a:r>
              <a:rPr lang="en-GB" dirty="0"/>
              <a:t>.</a:t>
            </a:r>
            <a:endParaRPr lang="hr-HR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BCDAE917-1293-4BD1-9F86-F0D8B021C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897615"/>
              </p:ext>
            </p:extLst>
          </p:nvPr>
        </p:nvGraphicFramePr>
        <p:xfrm>
          <a:off x="1910702" y="3429000"/>
          <a:ext cx="7084008" cy="221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36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D12CBF-EC32-45FD-B0A3-E9F0D4D2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Partnerstvo u projektu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E246FB-A131-4FAC-AE92-3E298A1E6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7" y="1427584"/>
            <a:ext cx="10793963" cy="4749379"/>
          </a:xfrm>
        </p:spPr>
        <p:txBody>
          <a:bodyPr>
            <a:normAutofit/>
          </a:bodyPr>
          <a:lstStyle/>
          <a:p>
            <a:r>
              <a:rPr lang="hr-HR" dirty="0"/>
              <a:t>Sporazum o partnerstvu ---šalje se PT2</a:t>
            </a:r>
          </a:p>
          <a:p>
            <a:r>
              <a:rPr lang="en-GB" dirty="0" err="1"/>
              <a:t>partneri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</a:t>
            </a:r>
            <a:r>
              <a:rPr lang="en-GB" dirty="0" err="1"/>
              <a:t>poštivati</a:t>
            </a:r>
            <a:r>
              <a:rPr lang="en-GB" dirty="0"/>
              <a:t>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obveze</a:t>
            </a:r>
            <a:r>
              <a:rPr lang="en-GB" dirty="0"/>
              <a:t> </a:t>
            </a:r>
            <a:r>
              <a:rPr lang="en-GB" dirty="0" err="1"/>
              <a:t>financijskog</a:t>
            </a:r>
            <a:r>
              <a:rPr lang="en-GB" dirty="0"/>
              <a:t> </a:t>
            </a:r>
            <a:r>
              <a:rPr lang="en-GB" dirty="0" err="1"/>
              <a:t>upravljanja</a:t>
            </a:r>
            <a:r>
              <a:rPr lang="en-GB" dirty="0"/>
              <a:t> </a:t>
            </a:r>
            <a:r>
              <a:rPr lang="en-GB" dirty="0" err="1"/>
              <a:t>navedene</a:t>
            </a:r>
            <a:r>
              <a:rPr lang="en-GB" dirty="0"/>
              <a:t> u </a:t>
            </a:r>
            <a:r>
              <a:rPr lang="en-GB" dirty="0" err="1"/>
              <a:t>Sporazumu</a:t>
            </a:r>
            <a:r>
              <a:rPr lang="en-GB" dirty="0"/>
              <a:t> o </a:t>
            </a:r>
            <a:r>
              <a:rPr lang="en-GB" dirty="0" err="1"/>
              <a:t>partnerstvu</a:t>
            </a:r>
            <a:r>
              <a:rPr lang="en-GB" dirty="0"/>
              <a:t>.</a:t>
            </a:r>
          </a:p>
          <a:p>
            <a:r>
              <a:rPr lang="en-GB" dirty="0" err="1"/>
              <a:t>odgovorni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Korisniku</a:t>
            </a:r>
            <a:r>
              <a:rPr lang="en-GB" dirty="0"/>
              <a:t> za </a:t>
            </a:r>
            <a:r>
              <a:rPr lang="en-GB" dirty="0" err="1"/>
              <a:t>financijsko</a:t>
            </a:r>
            <a:r>
              <a:rPr lang="en-GB" dirty="0"/>
              <a:t> </a:t>
            </a:r>
            <a:r>
              <a:rPr lang="en-GB" dirty="0" err="1"/>
              <a:t>upravljanje</a:t>
            </a:r>
            <a:r>
              <a:rPr lang="en-GB" dirty="0"/>
              <a:t>, </a:t>
            </a:r>
            <a:r>
              <a:rPr lang="en-GB" dirty="0" err="1"/>
              <a:t>izvještavanje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drugo</a:t>
            </a:r>
            <a:r>
              <a:rPr lang="en-GB" dirty="0"/>
              <a:t>.</a:t>
            </a:r>
            <a:endParaRPr lang="hr-HR" dirty="0"/>
          </a:p>
          <a:p>
            <a:r>
              <a:rPr lang="en-GB" dirty="0" err="1"/>
              <a:t>Troškovi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snose</a:t>
            </a:r>
            <a:r>
              <a:rPr lang="en-GB" dirty="0"/>
              <a:t> </a:t>
            </a:r>
            <a:r>
              <a:rPr lang="en-GB" dirty="0" err="1"/>
              <a:t>partneri</a:t>
            </a:r>
            <a:r>
              <a:rPr lang="en-GB" dirty="0"/>
              <a:t> </a:t>
            </a:r>
            <a:r>
              <a:rPr lang="en-GB" dirty="0" err="1"/>
              <a:t>uključeni</a:t>
            </a:r>
            <a:r>
              <a:rPr lang="en-GB" dirty="0"/>
              <a:t> u </a:t>
            </a:r>
            <a:r>
              <a:rPr lang="en-GB" dirty="0" err="1"/>
              <a:t>provedbu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prihvatljivi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pod </a:t>
            </a:r>
            <a:r>
              <a:rPr lang="en-GB" dirty="0" err="1"/>
              <a:t>istim</a:t>
            </a:r>
            <a:r>
              <a:rPr lang="en-GB" dirty="0"/>
              <a:t> </a:t>
            </a:r>
            <a:r>
              <a:rPr lang="en-GB" dirty="0" err="1"/>
              <a:t>uvjetima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hr-HR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troškovi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snosi</a:t>
            </a:r>
            <a:r>
              <a:rPr lang="en-GB" dirty="0"/>
              <a:t> Korisnik. Korisnik </a:t>
            </a:r>
            <a:r>
              <a:rPr lang="en-GB" dirty="0" err="1"/>
              <a:t>predaje</a:t>
            </a:r>
            <a:r>
              <a:rPr lang="en-GB" dirty="0"/>
              <a:t> </a:t>
            </a:r>
            <a:r>
              <a:rPr lang="en-GB" dirty="0" err="1"/>
              <a:t>Zahtjeve</a:t>
            </a:r>
            <a:r>
              <a:rPr lang="en-GB" dirty="0"/>
              <a:t> za </a:t>
            </a:r>
            <a:r>
              <a:rPr lang="en-GB" dirty="0" err="1"/>
              <a:t>nadoknadom</a:t>
            </a:r>
            <a:r>
              <a:rPr lang="en-GB" dirty="0"/>
              <a:t> </a:t>
            </a:r>
            <a:r>
              <a:rPr lang="en-GB" dirty="0" err="1"/>
              <a:t>sredstava</a:t>
            </a:r>
            <a:r>
              <a:rPr lang="en-GB" dirty="0"/>
              <a:t> u </a:t>
            </a:r>
            <a:r>
              <a:rPr lang="en-GB" dirty="0" err="1"/>
              <a:t>kojima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hr-HR" dirty="0"/>
              <a:t> </a:t>
            </a:r>
            <a:r>
              <a:rPr lang="en-GB" dirty="0" err="1"/>
              <a:t>uključeni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njegovi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partnerovi</a:t>
            </a:r>
            <a:r>
              <a:rPr lang="en-GB" dirty="0"/>
              <a:t> </a:t>
            </a:r>
            <a:r>
              <a:rPr lang="en-GB" dirty="0" err="1"/>
              <a:t>troškovi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prenosi</a:t>
            </a:r>
            <a:r>
              <a:rPr lang="en-GB" dirty="0"/>
              <a:t> </a:t>
            </a:r>
            <a:r>
              <a:rPr lang="en-GB" dirty="0" err="1"/>
              <a:t>sredstva</a:t>
            </a:r>
            <a:r>
              <a:rPr lang="en-GB" dirty="0"/>
              <a:t> </a:t>
            </a:r>
            <a:r>
              <a:rPr lang="en-GB" dirty="0" err="1"/>
              <a:t>partnerima</a:t>
            </a:r>
            <a:r>
              <a:rPr lang="en-GB" dirty="0"/>
              <a:t> </a:t>
            </a:r>
            <a:r>
              <a:rPr lang="en-GB" dirty="0" err="1"/>
              <a:t>shodno</a:t>
            </a:r>
            <a:r>
              <a:rPr lang="en-GB" dirty="0"/>
              <a:t> tome.</a:t>
            </a:r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00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2C244C-8FF9-48D1-B216-0555B603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5EB3DD-7FD6-46A1-921D-32CEC7B07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Partneri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projekt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računovodstvo</a:t>
            </a:r>
            <a:r>
              <a:rPr lang="en-GB" dirty="0"/>
              <a:t> </a:t>
            </a:r>
            <a:r>
              <a:rPr lang="en-GB" dirty="0" err="1"/>
              <a:t>svojih</a:t>
            </a:r>
            <a:r>
              <a:rPr lang="en-GB" dirty="0"/>
              <a:t> </a:t>
            </a:r>
            <a:r>
              <a:rPr lang="en-GB" dirty="0" err="1"/>
              <a:t>organizacija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</a:t>
            </a:r>
            <a:r>
              <a:rPr lang="en-GB" dirty="0" err="1"/>
              <a:t>primijeniti</a:t>
            </a:r>
            <a:r>
              <a:rPr lang="en-GB" dirty="0"/>
              <a:t> </a:t>
            </a:r>
            <a:r>
              <a:rPr lang="en-GB" dirty="0" err="1"/>
              <a:t>ista</a:t>
            </a:r>
            <a:r>
              <a:rPr lang="en-GB" dirty="0"/>
              <a:t> </a:t>
            </a:r>
            <a:r>
              <a:rPr lang="en-GB" dirty="0" err="1"/>
              <a:t>pravila</a:t>
            </a:r>
            <a:r>
              <a:rPr lang="en-GB" dirty="0"/>
              <a:t> o </a:t>
            </a:r>
            <a:r>
              <a:rPr lang="en-GB" dirty="0" err="1"/>
              <a:t>čuvanju</a:t>
            </a:r>
            <a:r>
              <a:rPr lang="hr-HR" dirty="0"/>
              <a:t> </a:t>
            </a:r>
            <a:r>
              <a:rPr lang="en-GB" dirty="0" err="1"/>
              <a:t>dokaza</a:t>
            </a:r>
            <a:r>
              <a:rPr lang="en-GB" dirty="0"/>
              <a:t> o </a:t>
            </a:r>
            <a:r>
              <a:rPr lang="en-GB" dirty="0" err="1"/>
              <a:t>nastalim</a:t>
            </a:r>
            <a:r>
              <a:rPr lang="en-GB" dirty="0"/>
              <a:t> </a:t>
            </a:r>
            <a:r>
              <a:rPr lang="en-GB" dirty="0" err="1"/>
              <a:t>troškovima</a:t>
            </a:r>
            <a:r>
              <a:rPr lang="en-GB" dirty="0"/>
              <a:t> (</a:t>
            </a:r>
            <a:r>
              <a:rPr lang="en-GB" dirty="0" err="1"/>
              <a:t>računa</a:t>
            </a:r>
            <a:r>
              <a:rPr lang="en-GB" dirty="0"/>
              <a:t>, </a:t>
            </a:r>
            <a:r>
              <a:rPr lang="en-GB" dirty="0" err="1"/>
              <a:t>ugovora</a:t>
            </a:r>
            <a:r>
              <a:rPr lang="en-GB" dirty="0"/>
              <a:t>, </a:t>
            </a:r>
            <a:r>
              <a:rPr lang="en-GB" dirty="0" err="1"/>
              <a:t>potvrda</a:t>
            </a:r>
            <a:r>
              <a:rPr lang="en-GB" dirty="0"/>
              <a:t>, </a:t>
            </a:r>
            <a:r>
              <a:rPr lang="en-GB" dirty="0" err="1"/>
              <a:t>izvješća</a:t>
            </a:r>
            <a:r>
              <a:rPr lang="en-GB" dirty="0"/>
              <a:t> o </a:t>
            </a:r>
            <a:r>
              <a:rPr lang="en-GB" dirty="0" err="1"/>
              <a:t>pojedinim</a:t>
            </a:r>
            <a:r>
              <a:rPr lang="en-GB" dirty="0"/>
              <a:t> </a:t>
            </a:r>
            <a:r>
              <a:rPr lang="en-GB" dirty="0" err="1"/>
              <a:t>aktivnostima</a:t>
            </a:r>
            <a:r>
              <a:rPr lang="en-GB" dirty="0"/>
              <a:t>,</a:t>
            </a:r>
            <a:r>
              <a:rPr lang="hr-HR" dirty="0"/>
              <a:t> </a:t>
            </a:r>
            <a:r>
              <a:rPr lang="en-GB" dirty="0" err="1"/>
              <a:t>certifikata</a:t>
            </a:r>
            <a:r>
              <a:rPr lang="en-GB" dirty="0"/>
              <a:t> o </a:t>
            </a:r>
            <a:r>
              <a:rPr lang="en-GB" dirty="0" err="1"/>
              <a:t>prihvaćanju</a:t>
            </a:r>
            <a:r>
              <a:rPr lang="en-GB" dirty="0"/>
              <a:t> </a:t>
            </a:r>
            <a:r>
              <a:rPr lang="en-GB" dirty="0" err="1"/>
              <a:t>isporučevina</a:t>
            </a:r>
            <a:r>
              <a:rPr lang="en-GB" dirty="0"/>
              <a:t> </a:t>
            </a:r>
            <a:r>
              <a:rPr lang="en-GB" dirty="0" err="1"/>
              <a:t>itd</a:t>
            </a:r>
            <a:r>
              <a:rPr lang="en-GB" dirty="0"/>
              <a:t>.)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Korisnik.</a:t>
            </a:r>
            <a:endParaRPr lang="hr-HR" dirty="0"/>
          </a:p>
          <a:p>
            <a:r>
              <a:rPr lang="en-GB" dirty="0" err="1"/>
              <a:t>Partneri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primiti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predujma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Ugovora</a:t>
            </a:r>
            <a:r>
              <a:rPr lang="en-GB" dirty="0"/>
              <a:t> o </a:t>
            </a:r>
            <a:r>
              <a:rPr lang="en-GB" dirty="0" err="1"/>
              <a:t>dodjeli</a:t>
            </a:r>
            <a:r>
              <a:rPr lang="en-GB" dirty="0"/>
              <a:t> </a:t>
            </a:r>
            <a:r>
              <a:rPr lang="en-GB" dirty="0" err="1"/>
              <a:t>bespovratnih</a:t>
            </a:r>
            <a:r>
              <a:rPr lang="en-GB" dirty="0"/>
              <a:t> </a:t>
            </a:r>
            <a:r>
              <a:rPr lang="en-GB" dirty="0" err="1"/>
              <a:t>sredstava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tako</a:t>
            </a:r>
            <a:r>
              <a:rPr lang="hr-HR" dirty="0"/>
              <a:t> </a:t>
            </a:r>
            <a:r>
              <a:rPr lang="pl-PL" dirty="0"/>
              <a:t>dogovoreno u Sporazumu o partnerstvu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86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DD4170-6CAD-49E3-8CCF-3568D4A3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Izmjene i dopune Ugovora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79AC18-87AA-4E49-B250-047AC649E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Promjene u obrascu A (i B) moraju se javiti PT2 jer je to sastavni dio Ugovora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7F18894-4BF8-40C3-85E2-3330FFD4D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5" t="46647" r="27143" b="9985"/>
          <a:stretch/>
        </p:blipFill>
        <p:spPr>
          <a:xfrm>
            <a:off x="347222" y="2663630"/>
            <a:ext cx="11244772" cy="41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2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0D61F1-A676-4D3E-9666-F1BF0FB2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69E0427-A48F-444B-97B8-546498E9F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80" t="30736" r="29907" b="40315"/>
          <a:stretch/>
        </p:blipFill>
        <p:spPr>
          <a:xfrm>
            <a:off x="781113" y="2425958"/>
            <a:ext cx="10572687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7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EAF1B-EC8F-460C-B5D5-108C6B01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Promidžba i vidljivost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A08EDC-0D39-4B9E-8BC5-D3ECD6345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„</a:t>
            </a:r>
            <a:r>
              <a:rPr lang="en-GB" dirty="0" err="1"/>
              <a:t>Informiranje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vidljivost</a:t>
            </a:r>
            <a:r>
              <a:rPr lang="en-GB" dirty="0"/>
              <a:t> </a:t>
            </a:r>
            <a:r>
              <a:rPr lang="en-GB" dirty="0" err="1"/>
              <a:t>projekata</a:t>
            </a:r>
            <a:r>
              <a:rPr lang="hr-HR" dirty="0"/>
              <a:t>-Upute za korisnike”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5276C2-953E-43F0-BDC2-3A4BB23F7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8" t="40370" r="25842" b="23822"/>
          <a:stretch/>
        </p:blipFill>
        <p:spPr>
          <a:xfrm>
            <a:off x="267129" y="2584580"/>
            <a:ext cx="11657742" cy="35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188D7E3-16DE-495B-8078-0412517B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6063FEAE-D483-47E3-801E-F5EEEA70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Ex-ante </a:t>
            </a:r>
            <a:r>
              <a:rPr lang="en-GB" dirty="0" err="1"/>
              <a:t>provjera</a:t>
            </a:r>
            <a:endParaRPr lang="hr-HR" dirty="0"/>
          </a:p>
          <a:p>
            <a:r>
              <a:rPr lang="en-GB" i="1" dirty="0"/>
              <a:t>Ex-post </a:t>
            </a:r>
            <a:r>
              <a:rPr lang="en-GB" dirty="0" err="1"/>
              <a:t>provjera</a:t>
            </a:r>
            <a:endParaRPr lang="hr-HR" dirty="0"/>
          </a:p>
          <a:p>
            <a:endParaRPr lang="hr-HR" dirty="0"/>
          </a:p>
          <a:p>
            <a:r>
              <a:rPr lang="hr-HR" dirty="0"/>
              <a:t>Upravljačko tijelo (UT)</a:t>
            </a:r>
          </a:p>
          <a:p>
            <a:r>
              <a:rPr lang="hr-HR" dirty="0"/>
              <a:t>Zakon o javnoj nabavi (ZJN)</a:t>
            </a:r>
          </a:p>
          <a:p>
            <a:r>
              <a:rPr lang="hr-HR" dirty="0"/>
              <a:t>Ne obveznici javne nabave (NOJN)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2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2375F7-55AC-4CA8-8F1D-D66A4EB0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06D7B-F7A2-4317-9964-72E451DB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F0BE3D-E062-4722-8084-2C49CB6C0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4" t="15549" r="32270" b="6132"/>
          <a:stretch/>
        </p:blipFill>
        <p:spPr>
          <a:xfrm>
            <a:off x="1287624" y="195942"/>
            <a:ext cx="8676212" cy="64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8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D7C1FF-5DC1-49C6-B6D1-880EAC8E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D281B8A-96C5-40A8-944F-E490973EF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-2155614"/>
            <a:ext cx="10982130" cy="10982130"/>
          </a:xfrm>
        </p:spPr>
      </p:pic>
    </p:spTree>
    <p:extLst>
      <p:ext uri="{BB962C8B-B14F-4D97-AF65-F5344CB8AC3E}">
        <p14:creationId xmlns:p14="http://schemas.microsoft.com/office/powerpoint/2010/main" val="3573633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1933E-EB64-49A8-B514-93D8B2FD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Horizontalne teme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024F58-ACAF-4756-A567-BDC67D898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Spolna ravnopravnost </a:t>
            </a:r>
          </a:p>
          <a:p>
            <a:r>
              <a:rPr lang="hr-HR" dirty="0"/>
              <a:t>Pristup osobama s invaliditetom</a:t>
            </a:r>
          </a:p>
          <a:p>
            <a:r>
              <a:rPr lang="hr-HR" dirty="0"/>
              <a:t>Dobro upravljanje</a:t>
            </a:r>
          </a:p>
          <a:p>
            <a:r>
              <a:rPr lang="hr-HR" dirty="0"/>
              <a:t>Suradnja s OCD-ovima</a:t>
            </a:r>
          </a:p>
        </p:txBody>
      </p:sp>
    </p:spTree>
    <p:extLst>
      <p:ext uri="{BB962C8B-B14F-4D97-AF65-F5344CB8AC3E}">
        <p14:creationId xmlns:p14="http://schemas.microsoft.com/office/powerpoint/2010/main" val="391728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F98D1C-127A-4F68-8558-2BE0EE32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476FF9-818F-4A8C-8811-1D75CED50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hlinkClick r:id="rId2"/>
              </a:rPr>
              <a:t>vck@vallis-colapis.hr</a:t>
            </a:r>
            <a:endParaRPr lang="hr-HR" dirty="0"/>
          </a:p>
          <a:p>
            <a:endParaRPr lang="hr-HR" dirty="0"/>
          </a:p>
          <a:p>
            <a:r>
              <a:rPr lang="hr-HR"/>
              <a:t>098 95 29 107</a:t>
            </a:r>
          </a:p>
        </p:txBody>
      </p:sp>
    </p:spTree>
    <p:extLst>
      <p:ext uri="{BB962C8B-B14F-4D97-AF65-F5344CB8AC3E}">
        <p14:creationId xmlns:p14="http://schemas.microsoft.com/office/powerpoint/2010/main" val="357313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A8A3D0-54EE-4813-880A-3158B02C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Postupak provedbe projekta</a:t>
            </a:r>
            <a:endParaRPr lang="en-GB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C35B9FD-ACE5-4621-B701-2610A826A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535064"/>
              </p:ext>
            </p:extLst>
          </p:nvPr>
        </p:nvGraphicFramePr>
        <p:xfrm>
          <a:off x="772886" y="1690687"/>
          <a:ext cx="10515600" cy="503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BB6B7509-C62C-413A-94B2-43DF33694E6C}"/>
              </a:ext>
            </a:extLst>
          </p:cNvPr>
          <p:cNvSpPr/>
          <p:nvPr/>
        </p:nvSpPr>
        <p:spPr>
          <a:xfrm>
            <a:off x="8120093" y="2630617"/>
            <a:ext cx="1098552" cy="10836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58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748BE7-0392-444D-8A1C-6EAD9C70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Provedba projekta - Ugovor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8E4F65-E193-42E1-A19C-837E6ABA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 </a:t>
            </a:r>
            <a:r>
              <a:rPr lang="en-GB" dirty="0" err="1"/>
              <a:t>Posebnim</a:t>
            </a:r>
            <a:r>
              <a:rPr lang="en-GB" dirty="0"/>
              <a:t> </a:t>
            </a:r>
            <a:r>
              <a:rPr lang="en-GB" dirty="0" err="1"/>
              <a:t>uvjetima</a:t>
            </a:r>
            <a:r>
              <a:rPr lang="en-GB" dirty="0"/>
              <a:t> (</a:t>
            </a:r>
            <a:r>
              <a:rPr lang="en-GB" dirty="0" err="1"/>
              <a:t>Ugovor</a:t>
            </a:r>
            <a:r>
              <a:rPr lang="en-GB" dirty="0"/>
              <a:t> o </a:t>
            </a:r>
            <a:r>
              <a:rPr lang="en-GB" dirty="0" err="1"/>
              <a:t>dodjeli</a:t>
            </a:r>
            <a:r>
              <a:rPr lang="en-GB" dirty="0"/>
              <a:t> </a:t>
            </a:r>
            <a:r>
              <a:rPr lang="en-GB" dirty="0" err="1"/>
              <a:t>bespovratnih</a:t>
            </a:r>
            <a:r>
              <a:rPr lang="en-GB" dirty="0"/>
              <a:t> </a:t>
            </a:r>
            <a:r>
              <a:rPr lang="en-GB" dirty="0" err="1"/>
              <a:t>sredstava</a:t>
            </a:r>
            <a:r>
              <a:rPr lang="en-GB" dirty="0"/>
              <a:t>), u </a:t>
            </a:r>
            <a:r>
              <a:rPr lang="en-GB" dirty="0" err="1"/>
              <a:t>članku</a:t>
            </a:r>
            <a:r>
              <a:rPr lang="en-GB" dirty="0"/>
              <a:t> 1. – </a:t>
            </a:r>
            <a:r>
              <a:rPr lang="en-GB" dirty="0" err="1"/>
              <a:t>Svrha</a:t>
            </a:r>
            <a:r>
              <a:rPr lang="en-GB" dirty="0"/>
              <a:t>, </a:t>
            </a:r>
            <a:r>
              <a:rPr lang="en-GB" dirty="0" err="1"/>
              <a:t>navodi</a:t>
            </a:r>
            <a:r>
              <a:rPr lang="en-GB" dirty="0"/>
              <a:t> se:</a:t>
            </a:r>
          </a:p>
          <a:p>
            <a:pPr marL="0" indent="0">
              <a:buNone/>
            </a:pPr>
            <a:r>
              <a:rPr lang="en-GB" dirty="0"/>
              <a:t>Korisnik </a:t>
            </a:r>
            <a:r>
              <a:rPr lang="en-GB" dirty="0" err="1"/>
              <a:t>prihvaća</a:t>
            </a:r>
            <a:r>
              <a:rPr lang="en-GB" dirty="0"/>
              <a:t> </a:t>
            </a:r>
            <a:r>
              <a:rPr lang="en-GB" dirty="0" err="1"/>
              <a:t>bespovratna</a:t>
            </a:r>
            <a:r>
              <a:rPr lang="en-GB" dirty="0"/>
              <a:t> </a:t>
            </a:r>
            <a:r>
              <a:rPr lang="en-GB" dirty="0" err="1"/>
              <a:t>sredstva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preuzima</a:t>
            </a:r>
            <a:r>
              <a:rPr lang="en-GB" dirty="0"/>
              <a:t> </a:t>
            </a:r>
            <a:r>
              <a:rPr lang="en-GB" dirty="0" err="1"/>
              <a:t>odgovornost</a:t>
            </a:r>
            <a:r>
              <a:rPr lang="en-GB" dirty="0"/>
              <a:t> za </a:t>
            </a:r>
            <a:r>
              <a:rPr lang="en-GB" dirty="0" err="1"/>
              <a:t>provođenje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.“ </a:t>
            </a:r>
            <a:r>
              <a:rPr lang="en-GB" dirty="0" err="1"/>
              <a:t>Stoga</a:t>
            </a:r>
            <a:r>
              <a:rPr lang="hr-HR" dirty="0"/>
              <a:t> </a:t>
            </a:r>
            <a:r>
              <a:rPr lang="en-GB" dirty="0"/>
              <a:t>Korisnik mora </a:t>
            </a:r>
            <a:r>
              <a:rPr lang="en-GB" dirty="0" err="1"/>
              <a:t>osigurati</a:t>
            </a:r>
            <a:r>
              <a:rPr lang="en-GB" dirty="0"/>
              <a:t> </a:t>
            </a:r>
            <a:r>
              <a:rPr lang="en-GB" dirty="0" err="1"/>
              <a:t>upravljanje</a:t>
            </a:r>
            <a:r>
              <a:rPr lang="en-GB" dirty="0"/>
              <a:t> </a:t>
            </a:r>
            <a:r>
              <a:rPr lang="en-GB" dirty="0" err="1"/>
              <a:t>projektom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provedbu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poštujući</a:t>
            </a:r>
            <a:r>
              <a:rPr lang="en-GB" dirty="0"/>
              <a:t> </a:t>
            </a:r>
            <a:r>
              <a:rPr lang="en-GB" dirty="0" err="1"/>
              <a:t>odredbe</a:t>
            </a:r>
            <a:r>
              <a:rPr lang="en-GB" dirty="0"/>
              <a:t> </a:t>
            </a:r>
            <a:r>
              <a:rPr lang="en-GB" dirty="0" err="1"/>
              <a:t>Ugovora</a:t>
            </a:r>
            <a:r>
              <a:rPr lang="hr-HR" dirty="0"/>
              <a:t> </a:t>
            </a:r>
            <a:r>
              <a:rPr lang="en-GB" dirty="0"/>
              <a:t>o </a:t>
            </a:r>
            <a:r>
              <a:rPr lang="en-GB" dirty="0" err="1"/>
              <a:t>dodjeli</a:t>
            </a:r>
            <a:r>
              <a:rPr lang="en-GB" dirty="0"/>
              <a:t> </a:t>
            </a:r>
            <a:r>
              <a:rPr lang="en-GB" dirty="0" err="1"/>
              <a:t>bespovratnih</a:t>
            </a:r>
            <a:r>
              <a:rPr lang="en-GB" dirty="0"/>
              <a:t> </a:t>
            </a:r>
            <a:r>
              <a:rPr lang="en-GB" dirty="0" err="1"/>
              <a:t>sredstava</a:t>
            </a:r>
            <a:r>
              <a:rPr lang="en-GB" dirty="0"/>
              <a:t>, </a:t>
            </a:r>
            <a:r>
              <a:rPr lang="en-GB" dirty="0" err="1"/>
              <a:t>nacionalnog</a:t>
            </a:r>
            <a:r>
              <a:rPr lang="en-GB" dirty="0"/>
              <a:t> </a:t>
            </a:r>
            <a:r>
              <a:rPr lang="en-GB" dirty="0" err="1"/>
              <a:t>zakonodavstva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zakonodavstva</a:t>
            </a:r>
            <a:r>
              <a:rPr lang="en-GB" dirty="0"/>
              <a:t> EU-a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slijedeći</a:t>
            </a:r>
            <a:r>
              <a:rPr lang="hr-HR" dirty="0"/>
              <a:t> </a:t>
            </a:r>
            <a:r>
              <a:rPr lang="pl-PL" dirty="0"/>
              <a:t>dodatne upute koje je primio od PT-a 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51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1CA305-A57B-41C0-9CAE-B521954E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Ljudski potencijali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FAAA1B-1206-4538-BB3A-E4B5A0D0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Voditelj projekta</a:t>
            </a:r>
          </a:p>
          <a:p>
            <a:r>
              <a:rPr lang="hr-HR" dirty="0"/>
              <a:t>Financije/administracija</a:t>
            </a:r>
          </a:p>
          <a:p>
            <a:endParaRPr lang="hr-HR" dirty="0"/>
          </a:p>
          <a:p>
            <a:r>
              <a:rPr lang="hr-HR" dirty="0"/>
              <a:t>Važnost komunikacije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Akcijski plan provedbe aktivnosti, jasni opis posla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18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A6E9A-B2DB-4BB4-B93C-4F758CA6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ODGOVORNOST KORISNIKA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FED535-4036-4A83-93F2-73D72C581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Korisnik je samostalno odgovoran, u svoje ime i u ime svojih partnera, za dobro tehničko i financijsko upravljanje </a:t>
            </a:r>
            <a:r>
              <a:rPr lang="en-GB" dirty="0" err="1"/>
              <a:t>Ugovorom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projektom</a:t>
            </a:r>
            <a:r>
              <a:rPr lang="en-GB" dirty="0"/>
              <a:t>.</a:t>
            </a:r>
            <a:endParaRPr lang="hr-HR" dirty="0"/>
          </a:p>
          <a:p>
            <a:r>
              <a:rPr lang="hr-HR" dirty="0"/>
              <a:t>Vlasništvo nad opremom i intelektualnim rezultatima projekta</a:t>
            </a:r>
          </a:p>
          <a:p>
            <a:r>
              <a:rPr lang="en-GB" dirty="0"/>
              <a:t>Korisnik je</a:t>
            </a:r>
            <a:r>
              <a:rPr lang="hr-HR" dirty="0"/>
              <a:t> </a:t>
            </a:r>
            <a:r>
              <a:rPr lang="en-GB" dirty="0" err="1"/>
              <a:t>odgovoran</a:t>
            </a:r>
            <a:r>
              <a:rPr lang="en-GB" dirty="0"/>
              <a:t> za </a:t>
            </a:r>
            <a:r>
              <a:rPr lang="en-GB" dirty="0" err="1"/>
              <a:t>pokrivanje</a:t>
            </a:r>
            <a:r>
              <a:rPr lang="en-GB" dirty="0"/>
              <a:t> </a:t>
            </a:r>
            <a:r>
              <a:rPr lang="en-GB" dirty="0" err="1"/>
              <a:t>neopravdanih</a:t>
            </a:r>
            <a:r>
              <a:rPr lang="en-GB" dirty="0"/>
              <a:t> </a:t>
            </a:r>
            <a:r>
              <a:rPr lang="en-GB" dirty="0" err="1"/>
              <a:t>troškova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hr-HR" dirty="0"/>
              <a:t> </a:t>
            </a:r>
            <a:r>
              <a:rPr lang="en-GB" dirty="0" err="1"/>
              <a:t>i</a:t>
            </a:r>
            <a:r>
              <a:rPr lang="en-GB" dirty="0"/>
              <a:t> za </a:t>
            </a:r>
            <a:r>
              <a:rPr lang="en-GB" dirty="0" err="1"/>
              <a:t>troškove</a:t>
            </a:r>
            <a:r>
              <a:rPr lang="en-GB" dirty="0"/>
              <a:t> </a:t>
            </a:r>
            <a:r>
              <a:rPr lang="en-GB" dirty="0" err="1"/>
              <a:t>preuzete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prihvatljive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provjerio</a:t>
            </a:r>
            <a:r>
              <a:rPr lang="hr-HR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potvrdio</a:t>
            </a:r>
            <a:r>
              <a:rPr lang="en-GB" dirty="0"/>
              <a:t> PT 2 </a:t>
            </a:r>
            <a:r>
              <a:rPr lang="en-GB" dirty="0" err="1"/>
              <a:t>uslijed</a:t>
            </a:r>
            <a:r>
              <a:rPr lang="en-GB" dirty="0"/>
              <a:t> </a:t>
            </a:r>
            <a:r>
              <a:rPr lang="en-GB" dirty="0" err="1"/>
              <a:t>kršenja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nepridržavanja</a:t>
            </a:r>
            <a:r>
              <a:rPr lang="en-GB" dirty="0"/>
              <a:t> </a:t>
            </a:r>
            <a:r>
              <a:rPr lang="en-GB" dirty="0" err="1"/>
              <a:t>odredaba</a:t>
            </a:r>
            <a:r>
              <a:rPr lang="hr-HR" dirty="0"/>
              <a:t> </a:t>
            </a:r>
            <a:r>
              <a:rPr lang="en-GB" dirty="0" err="1"/>
              <a:t>Ugovora</a:t>
            </a:r>
            <a:r>
              <a:rPr lang="en-GB" dirty="0"/>
              <a:t>.</a:t>
            </a:r>
            <a:endParaRPr lang="hr-HR" dirty="0"/>
          </a:p>
          <a:p>
            <a:endParaRPr lang="hr-HR" dirty="0"/>
          </a:p>
          <a:p>
            <a:r>
              <a:rPr lang="pl-PL" dirty="0"/>
              <a:t>Račune i izdatke koji se odnose na projekt </a:t>
            </a:r>
            <a:r>
              <a:rPr lang="it-IT" dirty="0"/>
              <a:t>mora </a:t>
            </a:r>
            <a:r>
              <a:rPr lang="it-IT" dirty="0" err="1"/>
              <a:t>biti</a:t>
            </a:r>
            <a:r>
              <a:rPr lang="it-IT" dirty="0"/>
              <a:t> </a:t>
            </a:r>
            <a:r>
              <a:rPr lang="it-IT" dirty="0" err="1"/>
              <a:t>moguće</a:t>
            </a:r>
            <a:r>
              <a:rPr lang="it-IT" dirty="0"/>
              <a:t> </a:t>
            </a:r>
            <a:r>
              <a:rPr lang="it-IT" dirty="0" err="1"/>
              <a:t>lako</a:t>
            </a:r>
            <a:r>
              <a:rPr lang="it-IT" dirty="0"/>
              <a:t> </a:t>
            </a:r>
            <a:r>
              <a:rPr lang="it-IT" dirty="0" err="1"/>
              <a:t>utvrditi</a:t>
            </a:r>
            <a:r>
              <a:rPr lang="it-IT" dirty="0"/>
              <a:t> i </a:t>
            </a:r>
            <a:r>
              <a:rPr lang="it-IT" dirty="0" err="1"/>
              <a:t>provjeriti</a:t>
            </a:r>
            <a:r>
              <a:rPr lang="it-IT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24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8A458-062A-4A52-B3A6-543FF37D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Trajanje ugovora ≠ trajanje projekta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58D242-5885-4EB2-BDD0-57E5FF3A9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Ugovor stupa na snagu s datumom kada ga potpiše posljednja strana te ostaje na snazi </a:t>
            </a:r>
            <a:r>
              <a:rPr lang="en-GB" dirty="0"/>
              <a:t>do </a:t>
            </a:r>
            <a:r>
              <a:rPr lang="en-GB" dirty="0" err="1"/>
              <a:t>izvršenja</a:t>
            </a:r>
            <a:r>
              <a:rPr lang="en-GB" dirty="0"/>
              <a:t>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obveza</a:t>
            </a:r>
            <a:r>
              <a:rPr lang="en-GB" dirty="0"/>
              <a:t> </a:t>
            </a:r>
            <a:r>
              <a:rPr lang="en-GB" dirty="0" err="1"/>
              <a:t>ugovornih</a:t>
            </a:r>
            <a:r>
              <a:rPr lang="en-GB" dirty="0"/>
              <a:t> </a:t>
            </a:r>
            <a:r>
              <a:rPr lang="en-GB" dirty="0" err="1"/>
              <a:t>strana</a:t>
            </a:r>
            <a:endParaRPr lang="hr-HR" dirty="0"/>
          </a:p>
          <a:p>
            <a:r>
              <a:rPr lang="en-GB" dirty="0" err="1"/>
              <a:t>razdoblje</a:t>
            </a:r>
            <a:r>
              <a:rPr lang="en-GB" dirty="0"/>
              <a:t> </a:t>
            </a:r>
            <a:r>
              <a:rPr lang="en-GB" dirty="0" err="1"/>
              <a:t>provedbe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započinje</a:t>
            </a:r>
            <a:r>
              <a:rPr lang="en-GB" dirty="0"/>
              <a:t> s </a:t>
            </a:r>
            <a:r>
              <a:rPr lang="en-GB" dirty="0" err="1"/>
              <a:t>datumom</a:t>
            </a:r>
            <a:r>
              <a:rPr lang="hr-HR" dirty="0"/>
              <a:t> </a:t>
            </a:r>
            <a:r>
              <a:rPr lang="en-GB" dirty="0" err="1"/>
              <a:t>početka</a:t>
            </a:r>
            <a:r>
              <a:rPr lang="en-GB" dirty="0"/>
              <a:t> </a:t>
            </a:r>
            <a:r>
              <a:rPr lang="en-GB" dirty="0" err="1"/>
              <a:t>obavljanja</a:t>
            </a:r>
            <a:r>
              <a:rPr lang="en-GB" dirty="0"/>
              <a:t> </a:t>
            </a:r>
            <a:r>
              <a:rPr lang="en-GB" dirty="0" err="1"/>
              <a:t>projektnih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povezanih</a:t>
            </a:r>
            <a:r>
              <a:rPr lang="en-GB" dirty="0"/>
              <a:t> s </a:t>
            </a:r>
            <a:r>
              <a:rPr lang="en-GB" dirty="0" err="1"/>
              <a:t>provedbom</a:t>
            </a:r>
            <a:r>
              <a:rPr lang="en-GB" dirty="0"/>
              <a:t> </a:t>
            </a:r>
            <a:r>
              <a:rPr lang="en-GB" dirty="0" err="1"/>
              <a:t>elemenata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završava</a:t>
            </a:r>
            <a:r>
              <a:rPr lang="en-GB" dirty="0"/>
              <a:t> s</a:t>
            </a:r>
            <a:r>
              <a:rPr lang="hr-HR" dirty="0"/>
              <a:t> </a:t>
            </a:r>
            <a:r>
              <a:rPr lang="en-GB" dirty="0" err="1"/>
              <a:t>datumom</a:t>
            </a:r>
            <a:r>
              <a:rPr lang="en-GB" dirty="0"/>
              <a:t> </a:t>
            </a:r>
            <a:r>
              <a:rPr lang="en-GB" dirty="0" err="1"/>
              <a:t>završetka</a:t>
            </a:r>
            <a:r>
              <a:rPr lang="en-GB" dirty="0"/>
              <a:t> </a:t>
            </a:r>
            <a:r>
              <a:rPr lang="en-GB" dirty="0" err="1"/>
              <a:t>projektnih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povezane</a:t>
            </a:r>
            <a:r>
              <a:rPr lang="en-GB" dirty="0"/>
              <a:t> s </a:t>
            </a:r>
            <a:r>
              <a:rPr lang="en-GB" dirty="0" err="1"/>
              <a:t>provedbom</a:t>
            </a:r>
            <a:r>
              <a:rPr lang="en-GB" dirty="0"/>
              <a:t> </a:t>
            </a:r>
            <a:r>
              <a:rPr lang="en-GB" dirty="0" err="1"/>
              <a:t>elemenata</a:t>
            </a:r>
            <a:r>
              <a:rPr lang="en-GB" dirty="0"/>
              <a:t> </a:t>
            </a:r>
            <a:r>
              <a:rPr lang="en-GB" dirty="0" err="1"/>
              <a:t>projekta</a:t>
            </a:r>
            <a:endParaRPr lang="hr-HR" dirty="0"/>
          </a:p>
          <a:p>
            <a:r>
              <a:rPr lang="sv-SE" dirty="0"/>
              <a:t>Projekt mora biti završen, projektni</a:t>
            </a:r>
            <a:r>
              <a:rPr lang="hr-HR" dirty="0"/>
              <a:t> </a:t>
            </a:r>
            <a:r>
              <a:rPr lang="en-GB" dirty="0"/>
              <a:t>se </a:t>
            </a:r>
            <a:r>
              <a:rPr lang="en-GB" dirty="0" err="1"/>
              <a:t>rezultati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</a:t>
            </a:r>
            <a:r>
              <a:rPr lang="en-GB" dirty="0" err="1"/>
              <a:t>postići</a:t>
            </a:r>
            <a:r>
              <a:rPr lang="en-GB" dirty="0"/>
              <a:t>, a </a:t>
            </a:r>
            <a:r>
              <a:rPr lang="en-GB" dirty="0" err="1"/>
              <a:t>prihvatljivi</a:t>
            </a:r>
            <a:r>
              <a:rPr lang="en-GB" dirty="0"/>
              <a:t> </a:t>
            </a:r>
            <a:r>
              <a:rPr lang="en-GB" dirty="0" err="1"/>
              <a:t>troškovi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stvarno</a:t>
            </a:r>
            <a:r>
              <a:rPr lang="en-GB" dirty="0"/>
              <a:t> </a:t>
            </a:r>
            <a:r>
              <a:rPr lang="en-GB" dirty="0" err="1"/>
              <a:t>nastali</a:t>
            </a:r>
            <a:r>
              <a:rPr lang="en-GB" dirty="0"/>
              <a:t> do </a:t>
            </a:r>
            <a:r>
              <a:rPr lang="en-GB" dirty="0" err="1"/>
              <a:t>kraja</a:t>
            </a:r>
            <a:r>
              <a:rPr lang="en-GB" dirty="0"/>
              <a:t> </a:t>
            </a:r>
            <a:r>
              <a:rPr lang="en-GB" dirty="0" err="1"/>
              <a:t>navedenog</a:t>
            </a:r>
            <a:r>
              <a:rPr lang="hr-HR" dirty="0"/>
              <a:t> </a:t>
            </a:r>
            <a:r>
              <a:rPr lang="en-GB" dirty="0" err="1"/>
              <a:t>razdoblja</a:t>
            </a:r>
            <a:r>
              <a:rPr lang="en-GB" dirty="0"/>
              <a:t> </a:t>
            </a:r>
            <a:r>
              <a:rPr lang="en-GB" dirty="0" err="1"/>
              <a:t>provedbe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54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C3B87F-6F3C-4A2A-8B13-A419828F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219"/>
            <a:ext cx="10515600" cy="1325563"/>
          </a:xfrm>
        </p:spPr>
        <p:txBody>
          <a:bodyPr/>
          <a:lstStyle/>
          <a:p>
            <a:r>
              <a:rPr lang="hr-HR" dirty="0"/>
              <a:t>Javna nabava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23E98F-C9F9-4E2A-A6FA-12690BD2C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1993"/>
            <a:ext cx="10515600" cy="4351338"/>
          </a:xfrm>
        </p:spPr>
        <p:txBody>
          <a:bodyPr/>
          <a:lstStyle/>
          <a:p>
            <a:r>
              <a:rPr lang="hr-HR" dirty="0"/>
              <a:t>Provjera </a:t>
            </a:r>
            <a:r>
              <a:rPr lang="hr-HR" dirty="0">
                <a:solidFill>
                  <a:srgbClr val="FF0000"/>
                </a:solidFill>
              </a:rPr>
              <a:t>plana javne nabave</a:t>
            </a:r>
          </a:p>
          <a:p>
            <a:r>
              <a:rPr lang="pl-PL" i="1" dirty="0"/>
              <a:t>Ex-ante </a:t>
            </a:r>
            <a:r>
              <a:rPr lang="pl-PL" dirty="0"/>
              <a:t>(prethodno) odobrenje dokumentacije za nadmetanje prije </a:t>
            </a:r>
            <a:r>
              <a:rPr lang="en-GB" dirty="0" err="1"/>
              <a:t>pokretanja</a:t>
            </a:r>
            <a:r>
              <a:rPr lang="en-GB" dirty="0"/>
              <a:t> </a:t>
            </a:r>
            <a:r>
              <a:rPr lang="en-GB" dirty="0" err="1"/>
              <a:t>postupaka</a:t>
            </a:r>
            <a:r>
              <a:rPr lang="en-GB" dirty="0"/>
              <a:t> </a:t>
            </a:r>
            <a:r>
              <a:rPr lang="en-GB" dirty="0" err="1"/>
              <a:t>nabave</a:t>
            </a:r>
            <a:endParaRPr lang="hr-HR" dirty="0"/>
          </a:p>
          <a:p>
            <a:r>
              <a:rPr lang="hr-HR" dirty="0"/>
              <a:t>Nema cjepkanja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4764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1157</Words>
  <Application>Microsoft Office PowerPoint</Application>
  <PresentationFormat>Široki zaslon</PresentationFormat>
  <Paragraphs>128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sustava Office</vt:lpstr>
      <vt:lpstr>Edukacija o provedbi projekata financiranih iz Europskog socijalnog fonda</vt:lpstr>
      <vt:lpstr>Ključni pojmovi i kratice</vt:lpstr>
      <vt:lpstr>PowerPoint prezentacija</vt:lpstr>
      <vt:lpstr>Postupak provedbe projekta</vt:lpstr>
      <vt:lpstr>Provedba projekta - Ugovor</vt:lpstr>
      <vt:lpstr>Ljudski potencijali</vt:lpstr>
      <vt:lpstr>ODGOVORNOST KORISNIKA</vt:lpstr>
      <vt:lpstr>Trajanje ugovora ≠ trajanje projekta</vt:lpstr>
      <vt:lpstr>Javna nabava</vt:lpstr>
      <vt:lpstr>Financijsko upravljanje projektom</vt:lpstr>
      <vt:lpstr>Pravila o prihvatljivosti troškova</vt:lpstr>
      <vt:lpstr>Opravdavanje troškova</vt:lpstr>
      <vt:lpstr>PowerPoint prezentacija</vt:lpstr>
      <vt:lpstr>Neprihvatljivi troškovi</vt:lpstr>
      <vt:lpstr>Kako transparentno voditi troškove projekta?</vt:lpstr>
      <vt:lpstr>PowerPoint prezentacija</vt:lpstr>
      <vt:lpstr>Predfinanciranje</vt:lpstr>
      <vt:lpstr>PowerPoint prezentacija</vt:lpstr>
      <vt:lpstr>Praćenje provedbe projekta</vt:lpstr>
      <vt:lpstr>Dokumenti i materijali za praćenje </vt:lpstr>
      <vt:lpstr>Praćenje ciljane skupine</vt:lpstr>
      <vt:lpstr>PowerPoint prezentacija</vt:lpstr>
      <vt:lpstr>PowerPoint prezentacija</vt:lpstr>
      <vt:lpstr>PowerPoint prezentacija</vt:lpstr>
      <vt:lpstr>Partnerstvo u projektu</vt:lpstr>
      <vt:lpstr>PowerPoint prezentacija</vt:lpstr>
      <vt:lpstr>Izmjene i dopune Ugovora</vt:lpstr>
      <vt:lpstr>PowerPoint prezentacija</vt:lpstr>
      <vt:lpstr>Promidžba i vidljivost</vt:lpstr>
      <vt:lpstr>PowerPoint prezentacija</vt:lpstr>
      <vt:lpstr>PowerPoint prezentacija</vt:lpstr>
      <vt:lpstr>Horizontalne teme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Edukacija o provedbi projekata financiranih iz Europskog socijalnog fonda</dc:title>
  <dc:creator>korisnik</dc:creator>
  <cp:lastModifiedBy>Marijana</cp:lastModifiedBy>
  <cp:revision>15</cp:revision>
  <dcterms:created xsi:type="dcterms:W3CDTF">2019-09-21T10:39:09Z</dcterms:created>
  <dcterms:modified xsi:type="dcterms:W3CDTF">2019-09-24T12:45:57Z</dcterms:modified>
</cp:coreProperties>
</file>